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7" r:id="rId7"/>
    <p:sldId id="263" r:id="rId8"/>
    <p:sldId id="265" r:id="rId9"/>
    <p:sldId id="264" r:id="rId10"/>
    <p:sldId id="266" r:id="rId11"/>
    <p:sldId id="268" r:id="rId12"/>
  </p:sldIdLst>
  <p:sldSz cx="12192000" cy="6858000"/>
  <p:notesSz cx="7102475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ves JOUANIQUE" initials="YJ" lastIdx="1" clrIdx="0">
    <p:extLst>
      <p:ext uri="{19B8F6BF-5375-455C-9EA6-DF929625EA0E}">
        <p15:presenceInfo xmlns:p15="http://schemas.microsoft.com/office/powerpoint/2012/main" userId="426420bcafd084e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FABC27-D934-FAD6-1D37-3C393E89AB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C7FE430-44E2-88A9-AE64-6C82C52A5B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46676CA-550F-1F7A-88EB-856703D36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A44FA-6379-4D70-AF3B-5427B78EA540}" type="datetimeFigureOut">
              <a:rPr lang="fr-FR" smtClean="0"/>
              <a:t>15/09/2022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AAD3060-E7D5-7F03-8ACD-42A7151DF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EE4C4AC-674C-167C-D20F-01FF390CA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92950-9ACA-4230-9A1A-C605313385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622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E477C9-3E26-CD65-53D8-867126C89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63C99F9-C393-6813-8DBB-88500E74BA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350B973-55FF-9041-1ED5-424479339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A44FA-6379-4D70-AF3B-5427B78EA540}" type="datetimeFigureOut">
              <a:rPr lang="fr-FR" smtClean="0"/>
              <a:t>15/09/2022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1EFB1CF-F40F-B25A-AF9B-D3CECC1EC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AAD87B4-1629-8F9F-2D86-90E2E1CE2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92950-9ACA-4230-9A1A-C605313385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6501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59B3054D-1A72-B627-321E-249EBFBCA3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B8D0798-B8E1-6E3A-AC3D-280F35EDDC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F8408AA-95B9-D90F-8E29-AB2FF1D5F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A44FA-6379-4D70-AF3B-5427B78EA540}" type="datetimeFigureOut">
              <a:rPr lang="fr-FR" smtClean="0"/>
              <a:t>15/09/2022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47BD1FF-37E0-7632-5C21-9B0EE5DAD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0009E78-BE92-865D-37CB-12DC2AD5E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92950-9ACA-4230-9A1A-C605313385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4941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7A124B-5762-AF4A-2E37-2F0739AAF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1138C7D-CC0B-47E2-C964-046A3FF671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FAFAD96-E1B3-454E-40F4-AEA66BB1D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A44FA-6379-4D70-AF3B-5427B78EA540}" type="datetimeFigureOut">
              <a:rPr lang="fr-FR" smtClean="0"/>
              <a:t>15/09/2022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FBCCF7A-E8F4-D4B9-88AB-AF34D1E72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48EB536-3552-1917-EB2D-E9B13FDD0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92950-9ACA-4230-9A1A-C605313385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0336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ADC389-7B1E-9EE1-F66A-C68E5ACB3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F82A70E-B2C1-BECD-84EB-EC0489D7E4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B462AD6-38BB-75A1-F26C-1D88612B9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A44FA-6379-4D70-AF3B-5427B78EA540}" type="datetimeFigureOut">
              <a:rPr lang="fr-FR" smtClean="0"/>
              <a:t>15/09/2022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34B74B2-0E5B-FE81-0AA1-D18FA7CC7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7368552-2E0F-9542-B5F4-BD5ABD90D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92950-9ACA-4230-9A1A-C605313385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1027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9F75FC-3C82-1E78-CFE3-52A5F742C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2E23488-1AB2-E7C1-D0FE-FA4FECED46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302F565-E7B7-D929-FAE0-4E8B42A635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07839C0-09A0-3E4C-D5F3-D29F2332C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A44FA-6379-4D70-AF3B-5427B78EA540}" type="datetimeFigureOut">
              <a:rPr lang="fr-FR" smtClean="0"/>
              <a:t>15/09/2022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D1F93BA-3513-E67F-9008-9CE8ED94A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C1E7CE7-5145-73FF-B65B-F9336BE16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92950-9ACA-4230-9A1A-C605313385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7942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49A91F-3EAB-73A2-0F94-2AB856DC6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FBA561A-18D9-5D62-679E-A76CFA8F68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1B5041F-6096-CD0F-C168-C42717A626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B87056B-50DF-99F5-9C2A-60723E9ADF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607E9BC-233E-5853-9748-B40D3D28BB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39E246A-CE9A-2164-F999-D7D04C4C1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A44FA-6379-4D70-AF3B-5427B78EA540}" type="datetimeFigureOut">
              <a:rPr lang="fr-FR" smtClean="0"/>
              <a:t>15/09/2022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BC874EC-BB90-1B6D-2C8C-7B765CB4C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D9414FC-65C0-4561-B879-0A080D86C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92950-9ACA-4230-9A1A-C605313385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7646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BD8662-DB39-7DA0-12E8-9B30430CD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1F5544B-64F9-78F6-724E-A96FF325D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A44FA-6379-4D70-AF3B-5427B78EA540}" type="datetimeFigureOut">
              <a:rPr lang="fr-FR" smtClean="0"/>
              <a:t>15/09/2022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001CE34-E6F7-DB4C-DF8E-B43ED9D26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A07C96C-052F-79A6-0B1A-35AFD1586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92950-9ACA-4230-9A1A-C605313385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3249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D75A5D5-5223-FE73-4D5D-4B143A5B7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A44FA-6379-4D70-AF3B-5427B78EA540}" type="datetimeFigureOut">
              <a:rPr lang="fr-FR" smtClean="0"/>
              <a:t>15/09/2022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EBFBF08-835D-4241-98AB-8674A2FA5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95077FD-38E9-075E-2628-72C0FDDC5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92950-9ACA-4230-9A1A-C605313385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8207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2FFF87-A8C6-91DB-2024-4913FE80F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1D20B46-3B89-CBEF-7FFA-9185485D9F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F4B1CD1-23CD-55ED-CB7F-8E0AF1365E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5645EA8-E9C6-C7E8-F167-F6AE9FAB2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A44FA-6379-4D70-AF3B-5427B78EA540}" type="datetimeFigureOut">
              <a:rPr lang="fr-FR" smtClean="0"/>
              <a:t>15/09/2022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9C7771E-3D60-58F5-C174-63E2FDE60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5165EFE-57B3-B1DE-A713-5E24D595F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92950-9ACA-4230-9A1A-C605313385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4588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6AC231-B603-5BAC-7AE1-D8D30C77C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F4B396A-EB02-C5ED-8BA5-8A5FE36CC7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63AAC96-0279-6EDD-824C-4E9D8593B9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AA3DFDF-F822-92B2-16A7-AB873DB4D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A44FA-6379-4D70-AF3B-5427B78EA540}" type="datetimeFigureOut">
              <a:rPr lang="fr-FR" smtClean="0"/>
              <a:t>15/09/2022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7BCB9C7-33A7-D610-D8D9-C5C0DCE49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57BC2D6-B79D-516E-5F00-EF659A1EA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92950-9ACA-4230-9A1A-C605313385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9659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EAF238F-621F-A022-D94D-2FF36369F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5A8A4C8-6FD8-BEF3-7D27-4AC03B9223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87DCED4-E005-FBBC-9B8F-4DB9BE036E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EA44FA-6379-4D70-AF3B-5427B78EA540}" type="datetimeFigureOut">
              <a:rPr lang="fr-FR" smtClean="0"/>
              <a:t>15/09/2022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463653E-C9B9-7AD2-8B3E-500141DE1C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3646CBE-CB69-0071-A997-6415DB6508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92950-9ACA-4230-9A1A-C605313385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6409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4F4586-CAAC-5AFC-3D36-1D857485F6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dirty="0"/>
              <a:t>Révision du PLU de Paris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7CD6574-0E43-2F88-17EB-40A5132A1D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3200" b="1" dirty="0"/>
              <a:t>La place de la nature dans la ville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093A14C-3658-16CB-D484-E294CEFD7E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3706" y="357188"/>
            <a:ext cx="1554480" cy="15303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83255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683A3D-BFE5-AED9-8E47-BE6193DDF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b="1" dirty="0">
                <a:latin typeface="+mn-lt"/>
              </a:rPr>
              <a:t>Des manques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1B36A56-4DEA-1C0E-0256-8CE38B0C25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Proposition FNE</a:t>
            </a:r>
          </a:p>
          <a:p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9423179-831E-76CE-3647-7DE262AA3AF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/>
              <a:t>Extension zone Urbaine Verte</a:t>
            </a:r>
          </a:p>
          <a:p>
            <a:r>
              <a:rPr lang="fr-FR" dirty="0"/>
              <a:t>Suppression des règles dérogatoires constructions publiques</a:t>
            </a:r>
          </a:p>
          <a:p>
            <a:r>
              <a:rPr lang="fr-FR" dirty="0"/>
              <a:t>Réserves pour nouveaux espaces verts</a:t>
            </a:r>
          </a:p>
          <a:p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3B35FB6-47E8-9144-6911-6328309453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AVP PLU</a:t>
            </a:r>
          </a:p>
          <a:p>
            <a:endParaRPr lang="fr-FR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7EDAE92-EA94-2F05-7AB0-66D1C9E2CFA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? Documents graphiques</a:t>
            </a:r>
          </a:p>
        </p:txBody>
      </p:sp>
    </p:spTree>
    <p:extLst>
      <p:ext uri="{BB962C8B-B14F-4D97-AF65-F5344CB8AC3E}">
        <p14:creationId xmlns:p14="http://schemas.microsoft.com/office/powerpoint/2010/main" val="5557672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7A288B-FD27-3A06-4093-0A03A50A2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8290"/>
            <a:ext cx="10515600" cy="1266738"/>
          </a:xfrm>
        </p:spPr>
        <p:txBody>
          <a:bodyPr>
            <a:normAutofit/>
          </a:bodyPr>
          <a:lstStyle/>
          <a:p>
            <a:r>
              <a:rPr lang="fr-FR" sz="4000" b="1" dirty="0">
                <a:latin typeface="+mn-lt"/>
              </a:rPr>
              <a:t>Pour la suite, vigilance sur :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1DBD6E4-A797-2C8E-5B5F-5FB83B4545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  <a:p>
            <a:r>
              <a:rPr lang="fr-FR" sz="3200" b="1" dirty="0"/>
              <a:t>La rédaction précise du règlement</a:t>
            </a:r>
          </a:p>
          <a:p>
            <a:endParaRPr lang="fr-FR" dirty="0"/>
          </a:p>
          <a:p>
            <a:r>
              <a:rPr lang="fr-FR" sz="3200" b="1" dirty="0"/>
              <a:t>L’application du règlement lors de l’instruction des demandes de permis de construire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5D7F3AF-A444-19FD-CBA5-9787BB3F1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4375" y="365125"/>
            <a:ext cx="1554480" cy="15303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44882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3AB0D6-C7E9-EAFF-CD0A-44A156B9D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823912"/>
          </a:xfrm>
        </p:spPr>
        <p:txBody>
          <a:bodyPr/>
          <a:lstStyle/>
          <a:p>
            <a:pPr algn="ctr"/>
            <a:r>
              <a:rPr lang="fr-FR" b="1" dirty="0"/>
              <a:t>Densité et place de la nature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D71F121-D436-FD20-CFEC-9E23EAE5F5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049155"/>
            <a:ext cx="5157787" cy="823912"/>
          </a:xfrm>
        </p:spPr>
        <p:txBody>
          <a:bodyPr>
            <a:normAutofit/>
          </a:bodyPr>
          <a:lstStyle/>
          <a:p>
            <a:pPr algn="ctr"/>
            <a:r>
              <a:rPr lang="fr-FR" sz="3200" dirty="0"/>
              <a:t>Densité humaine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B73183B-929A-766B-A963-E9FC317490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189039"/>
            <a:ext cx="5183188" cy="823912"/>
          </a:xfrm>
        </p:spPr>
        <p:txBody>
          <a:bodyPr>
            <a:normAutofit/>
          </a:bodyPr>
          <a:lstStyle/>
          <a:p>
            <a:pPr algn="ctr"/>
            <a:r>
              <a:rPr lang="fr-FR" sz="3200" dirty="0"/>
              <a:t>ZNIEFF</a:t>
            </a:r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AB5824C5-5F9A-1A34-DFA7-B5F060AE190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5590310" y="2261937"/>
            <a:ext cx="6312918" cy="4148488"/>
          </a:xfrm>
          <a:prstGeom prst="rect">
            <a:avLst/>
          </a:prstGeom>
        </p:spPr>
      </p:pic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45CDD71A-ACA9-D5C3-0F02-795E0542CFA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2" y="2261937"/>
            <a:ext cx="5986219" cy="4230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199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2A462674-829C-AB0F-EE18-BBF1285762A9}"/>
              </a:ext>
            </a:extLst>
          </p:cNvPr>
          <p:cNvSpPr txBox="1"/>
          <p:nvPr/>
        </p:nvSpPr>
        <p:spPr>
          <a:xfrm>
            <a:off x="972152" y="1010654"/>
            <a:ext cx="9529010" cy="56400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 La cohabitation entre la nature et la ville ne va pas toujours de soi …</a:t>
            </a:r>
            <a:endParaRPr lang="fr-FR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place de la nature dans la ville demeure un sujet essentiel qui est au cœur de nos problématiques politiques … »</a:t>
            </a:r>
            <a:endParaRPr lang="fr-FR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Bertrand Delanoë, Atlas de la nature à Paris, 2006.</a:t>
            </a:r>
            <a:endParaRPr lang="fr-FR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480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8E9A4E-A70B-916B-3327-7157F83932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735313"/>
          </a:xfrm>
        </p:spPr>
        <p:txBody>
          <a:bodyPr>
            <a:normAutofit/>
          </a:bodyPr>
          <a:lstStyle/>
          <a:p>
            <a:r>
              <a:rPr lang="fr-FR" sz="4000" b="1" dirty="0">
                <a:latin typeface="+mn-lt"/>
              </a:rPr>
              <a:t>L’avant-projet du règlement et des OAP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05F52CC-3BF6-5C36-95E0-9AC0EBBEBC4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3200" b="1" dirty="0"/>
              <a:t>Beaucoup de conditionnel, de possible :</a:t>
            </a:r>
          </a:p>
          <a:p>
            <a:endParaRPr lang="fr-FR" sz="3200" b="1" dirty="0"/>
          </a:p>
          <a:p>
            <a:r>
              <a:rPr lang="fr-FR" dirty="0"/>
              <a:t>« on propose de … « ; « Le règlement pourrait …»; « il est envisagé …»</a:t>
            </a:r>
          </a:p>
        </p:txBody>
      </p:sp>
    </p:spTree>
    <p:extLst>
      <p:ext uri="{BB962C8B-B14F-4D97-AF65-F5344CB8AC3E}">
        <p14:creationId xmlns:p14="http://schemas.microsoft.com/office/powerpoint/2010/main" val="1626778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EE728D-2BA9-C839-C9CE-7BE7ED9C6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68350"/>
            <a:ext cx="10515600" cy="1120085"/>
          </a:xfrm>
        </p:spPr>
        <p:txBody>
          <a:bodyPr/>
          <a:lstStyle/>
          <a:p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L’avant-projet du règlement et des OAP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BAB6CB0-EEF7-DA5E-4B8C-C32D003AE3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820203"/>
            <a:ext cx="10515600" cy="3269448"/>
          </a:xfrm>
        </p:spPr>
        <p:txBody>
          <a:bodyPr/>
          <a:lstStyle/>
          <a:p>
            <a:r>
              <a:rPr lang="fr-FR" b="1" dirty="0">
                <a:solidFill>
                  <a:schemeClr val="tx1"/>
                </a:solidFill>
              </a:rPr>
              <a:t>Peu de chiffres, des incohérences </a:t>
            </a:r>
            <a:r>
              <a:rPr lang="fr-FR" dirty="0">
                <a:solidFill>
                  <a:schemeClr val="tx1"/>
                </a:solidFill>
              </a:rPr>
              <a:t>:</a:t>
            </a:r>
          </a:p>
          <a:p>
            <a:r>
              <a:rPr lang="fr-FR" dirty="0">
                <a:solidFill>
                  <a:srgbClr val="FF0000"/>
                </a:solidFill>
              </a:rPr>
              <a:t>«  se rapprocher de 10 m2 d’espaces verts ouverts au public par habitant, taux actuel 8,6 m2 / </a:t>
            </a:r>
            <a:r>
              <a:rPr lang="fr-FR" dirty="0" err="1">
                <a:solidFill>
                  <a:srgbClr val="FF0000"/>
                </a:solidFill>
              </a:rPr>
              <a:t>hab</a:t>
            </a:r>
            <a:r>
              <a:rPr lang="fr-FR" dirty="0">
                <a:solidFill>
                  <a:srgbClr val="FF0000"/>
                </a:solidFill>
              </a:rPr>
              <a:t> en incluant les deux bois »</a:t>
            </a:r>
          </a:p>
          <a:p>
            <a:r>
              <a:rPr lang="fr-FR" dirty="0">
                <a:solidFill>
                  <a:schemeClr val="tx1"/>
                </a:solidFill>
              </a:rPr>
              <a:t>Or, selon le diagnostic préliminaire, Paris comporte :</a:t>
            </a:r>
          </a:p>
          <a:p>
            <a:r>
              <a:rPr lang="fr-FR" dirty="0">
                <a:solidFill>
                  <a:srgbClr val="FF0000"/>
                </a:solidFill>
              </a:rPr>
              <a:t>« 638 parcs et jardins ouverts au public (717 ha) soit 3,1 m² / habitant, hors bois et 11,5 m² en intégrant les deux bois »</a:t>
            </a:r>
          </a:p>
          <a:p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12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2BCA4B-7F4B-274C-03FA-CD0BD1066C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875402"/>
          </a:xfrm>
        </p:spPr>
        <p:txBody>
          <a:bodyPr/>
          <a:lstStyle/>
          <a:p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L’avant-projet du règlement et des OAP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AA9E004-3B40-938C-1DA1-E4BA6B841A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289852"/>
            <a:ext cx="9144000" cy="1828800"/>
          </a:xfrm>
        </p:spPr>
        <p:txBody>
          <a:bodyPr/>
          <a:lstStyle/>
          <a:p>
            <a:pPr algn="l"/>
            <a:r>
              <a:rPr lang="fr-FR" b="1" dirty="0"/>
              <a:t>Et toujours des expressions trompeuses</a:t>
            </a:r>
            <a:r>
              <a:rPr lang="fr-FR" b="1" dirty="0">
                <a:solidFill>
                  <a:schemeClr val="tx1"/>
                </a:solidFill>
              </a:rPr>
              <a:t> </a:t>
            </a:r>
            <a:r>
              <a:rPr lang="fr-FR" dirty="0">
                <a:solidFill>
                  <a:schemeClr val="tx1"/>
                </a:solidFill>
              </a:rPr>
              <a:t>:</a:t>
            </a:r>
          </a:p>
          <a:p>
            <a:pPr algn="l"/>
            <a:r>
              <a:rPr lang="fr-FR" b="1" dirty="0"/>
              <a:t>« Secteur de renforcement du végétal » …qui ne signifie pas qu’il y aura plus de végétal après qu’avant.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06434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CF0B90-ECF6-CBD8-49A9-CADE0E2A98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148" y="347871"/>
            <a:ext cx="8606964" cy="864703"/>
          </a:xfrm>
        </p:spPr>
        <p:txBody>
          <a:bodyPr>
            <a:normAutofit/>
          </a:bodyPr>
          <a:lstStyle/>
          <a:p>
            <a:r>
              <a:rPr lang="fr-FR" sz="4000" b="1" dirty="0">
                <a:latin typeface="+mn-lt"/>
              </a:rPr>
              <a:t>Les propositions de FNE Paris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32CED78-E0DC-578C-E78D-77B306F5C6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675" y="1540565"/>
            <a:ext cx="9731230" cy="4969565"/>
          </a:xfrm>
        </p:spPr>
        <p:txBody>
          <a:bodyPr>
            <a:normAutofit/>
          </a:bodyPr>
          <a:lstStyle/>
          <a:p>
            <a:pPr algn="l"/>
            <a:r>
              <a:rPr lang="fr-FR" dirty="0"/>
              <a:t>	</a:t>
            </a:r>
            <a:r>
              <a:rPr lang="fr-FR" b="1" dirty="0"/>
              <a:t>Extension de la zone Urbaine Verte et renforcement des règles</a:t>
            </a:r>
          </a:p>
          <a:p>
            <a:pPr algn="l"/>
            <a:r>
              <a:rPr lang="fr-FR" b="1" dirty="0"/>
              <a:t>	Suppression de la bande des 15m (bande Z)</a:t>
            </a:r>
          </a:p>
          <a:p>
            <a:pPr algn="l"/>
            <a:r>
              <a:rPr lang="fr-FR" b="1" dirty="0"/>
              <a:t>	Suppression des coefficients de biotope</a:t>
            </a:r>
          </a:p>
          <a:p>
            <a:pPr algn="l"/>
            <a:r>
              <a:rPr lang="fr-FR" b="1" dirty="0"/>
              <a:t>	Protection stricte des Espaces verts protégés et création de 	nouveaux EVP</a:t>
            </a:r>
          </a:p>
          <a:p>
            <a:pPr algn="l"/>
            <a:r>
              <a:rPr lang="fr-FR" b="1" dirty="0"/>
              <a:t>	50% minimum de pleine terre dans les parcelles</a:t>
            </a:r>
          </a:p>
          <a:p>
            <a:pPr algn="l"/>
            <a:r>
              <a:rPr lang="fr-FR" b="1" dirty="0"/>
              <a:t>	Compensation stricte si abattage d’arbre (= volume foliaire)</a:t>
            </a:r>
          </a:p>
          <a:p>
            <a:pPr algn="l"/>
            <a:r>
              <a:rPr lang="fr-FR" dirty="0"/>
              <a:t>	</a:t>
            </a:r>
            <a:r>
              <a:rPr lang="fr-FR" b="1" dirty="0"/>
              <a:t>Protection spécifique d’arbres ou ensemble arborés</a:t>
            </a:r>
          </a:p>
          <a:p>
            <a:pPr algn="l"/>
            <a:r>
              <a:rPr lang="fr-FR" b="1" dirty="0"/>
              <a:t>	Suppression des règles dérogatoires constructions d’intérêt public</a:t>
            </a:r>
          </a:p>
          <a:p>
            <a:pPr algn="l"/>
            <a:r>
              <a:rPr lang="fr-FR" b="1" dirty="0"/>
              <a:t>	Création de nouvelles réserves pour espaces verts</a:t>
            </a:r>
          </a:p>
          <a:p>
            <a:pPr algn="l"/>
            <a:endParaRPr lang="fr-FR" dirty="0"/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EC38448-B0E2-9BBB-24DC-1D5439F2A7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372" y="447399"/>
            <a:ext cx="1554480" cy="15303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18419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4F5E18-AFDA-F274-8233-80B533E9E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b="1" dirty="0">
                <a:latin typeface="+mn-lt"/>
              </a:rPr>
              <a:t>Des avancées probables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11B0A8A-8F48-262B-9BF0-D03CC9B3BB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3200" dirty="0"/>
              <a:t>Proposition FNE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9C1A03E-3EE3-240C-4CFF-1235AEE1B9E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fr-FR" dirty="0"/>
          </a:p>
          <a:p>
            <a:r>
              <a:rPr lang="fr-FR" dirty="0"/>
              <a:t>Suppression bande Z</a:t>
            </a:r>
          </a:p>
          <a:p>
            <a:r>
              <a:rPr lang="fr-FR" dirty="0"/>
              <a:t>Suppression coef biotope</a:t>
            </a:r>
          </a:p>
          <a:p>
            <a:r>
              <a:rPr lang="fr-FR" dirty="0"/>
              <a:t>EVP </a:t>
            </a:r>
          </a:p>
          <a:p>
            <a:pPr lvl="1"/>
            <a:r>
              <a:rPr lang="fr-FR" sz="2800" dirty="0"/>
              <a:t>Protection stricte </a:t>
            </a:r>
          </a:p>
          <a:p>
            <a:pPr lvl="1"/>
            <a:r>
              <a:rPr lang="fr-FR" sz="2800" dirty="0"/>
              <a:t>Création nouveaux EVP</a:t>
            </a:r>
          </a:p>
          <a:p>
            <a:pPr lvl="1"/>
            <a:r>
              <a:rPr lang="fr-FR" sz="2800" dirty="0">
                <a:solidFill>
                  <a:srgbClr val="FF0000"/>
                </a:solidFill>
              </a:rPr>
              <a:t>Donner un objectif (= minimum de doublement, pour protéger 2/3 des espaces verts privés)</a:t>
            </a:r>
          </a:p>
          <a:p>
            <a:pPr lvl="1"/>
            <a:endParaRPr lang="fr-FR" sz="2800" dirty="0"/>
          </a:p>
          <a:p>
            <a:pPr marL="457200" lvl="1" indent="0">
              <a:buNone/>
            </a:pPr>
            <a:r>
              <a:rPr lang="fr-FR" dirty="0"/>
              <a:t>		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4B153D9-C182-A9F0-9CBE-BAB6140958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fr-FR" sz="3200" dirty="0"/>
              <a:t>AVP PLU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C20D762-3647-014A-6458-CADBB1E66B1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endParaRPr lang="fr-FR" dirty="0"/>
          </a:p>
          <a:p>
            <a:r>
              <a:rPr lang="fr-FR" dirty="0"/>
              <a:t>Oui</a:t>
            </a:r>
          </a:p>
          <a:p>
            <a:r>
              <a:rPr lang="fr-FR" dirty="0"/>
              <a:t>Oui</a:t>
            </a:r>
          </a:p>
          <a:p>
            <a:endParaRPr lang="fr-FR" dirty="0"/>
          </a:p>
          <a:p>
            <a:r>
              <a:rPr lang="fr-FR" dirty="0"/>
              <a:t>Oui</a:t>
            </a:r>
          </a:p>
          <a:p>
            <a:r>
              <a:rPr lang="fr-FR" dirty="0"/>
              <a:t>Aucun chiffre, propositions graphiques très modestes</a:t>
            </a:r>
          </a:p>
        </p:txBody>
      </p:sp>
    </p:spTree>
    <p:extLst>
      <p:ext uri="{BB962C8B-B14F-4D97-AF65-F5344CB8AC3E}">
        <p14:creationId xmlns:p14="http://schemas.microsoft.com/office/powerpoint/2010/main" val="702343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2D534D-323F-84D4-234D-48FF26320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823912"/>
          </a:xfrm>
        </p:spPr>
        <p:txBody>
          <a:bodyPr>
            <a:normAutofit/>
          </a:bodyPr>
          <a:lstStyle/>
          <a:p>
            <a:r>
              <a:rPr lang="fr-FR" sz="4000" b="1" dirty="0">
                <a:latin typeface="+mn-lt"/>
              </a:rPr>
              <a:t>Des points trop vagues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864423F-9441-1368-2E02-A8AA118173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033670"/>
            <a:ext cx="5157787" cy="1202634"/>
          </a:xfrm>
        </p:spPr>
        <p:txBody>
          <a:bodyPr>
            <a:normAutofit/>
          </a:bodyPr>
          <a:lstStyle/>
          <a:p>
            <a:r>
              <a:rPr lang="fr-FR" sz="3200" dirty="0"/>
              <a:t>Proposition FNE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5B03A09-C1D8-53E6-3B9A-D6B196B54CA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fr-FR" sz="2400" dirty="0"/>
              <a:t>50% de pleine terre minimum</a:t>
            </a:r>
          </a:p>
          <a:p>
            <a:endParaRPr lang="fr-FR" sz="2400" dirty="0"/>
          </a:p>
          <a:p>
            <a:r>
              <a:rPr lang="fr-FR" sz="2400" dirty="0"/>
              <a:t>Compensation arbres abattus</a:t>
            </a:r>
          </a:p>
          <a:p>
            <a:endParaRPr lang="fr-FR" sz="2400" dirty="0"/>
          </a:p>
          <a:p>
            <a:endParaRPr lang="fr-FR" sz="2400" dirty="0"/>
          </a:p>
          <a:p>
            <a:r>
              <a:rPr lang="fr-FR" sz="2400" dirty="0"/>
              <a:t>Protection arbres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058978E-2378-26E1-6F43-31611836D1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64001" y="1033670"/>
            <a:ext cx="5183188" cy="1202634"/>
          </a:xfrm>
        </p:spPr>
        <p:txBody>
          <a:bodyPr>
            <a:normAutofit/>
          </a:bodyPr>
          <a:lstStyle/>
          <a:p>
            <a:r>
              <a:rPr lang="fr-FR" sz="3200" dirty="0"/>
              <a:t>AVP PLU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39D39CC-D81C-5064-CE9D-D36E13C4DEC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fr-FR" sz="2400" dirty="0"/>
              <a:t>Taux variable qui « pourrait atteindre 60% » …mais encore ?</a:t>
            </a:r>
          </a:p>
          <a:p>
            <a:r>
              <a:rPr lang="fr-FR" sz="2400" dirty="0"/>
              <a:t>« arbre remplacé sur le terrain par un arbre comparable ou des sujets de même volume foliaire </a:t>
            </a:r>
            <a:r>
              <a:rPr lang="fr-FR" sz="2400" b="1" dirty="0">
                <a:solidFill>
                  <a:srgbClr val="FF0000"/>
                </a:solidFill>
              </a:rPr>
              <a:t>à maturité </a:t>
            </a:r>
            <a:r>
              <a:rPr lang="fr-FR" sz="2400" dirty="0"/>
              <a:t>»</a:t>
            </a:r>
          </a:p>
          <a:p>
            <a:r>
              <a:rPr lang="fr-FR" sz="2400" dirty="0"/>
              <a:t>Arbres remarquables localisés sur les plans …combien, comment?</a:t>
            </a:r>
          </a:p>
        </p:txBody>
      </p:sp>
    </p:spTree>
    <p:extLst>
      <p:ext uri="{BB962C8B-B14F-4D97-AF65-F5344CB8AC3E}">
        <p14:creationId xmlns:p14="http://schemas.microsoft.com/office/powerpoint/2010/main" val="163021583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461</Words>
  <Application>Microsoft Office PowerPoint</Application>
  <PresentationFormat>Grand écran</PresentationFormat>
  <Paragraphs>78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Thème Office</vt:lpstr>
      <vt:lpstr>Révision du PLU de Paris</vt:lpstr>
      <vt:lpstr>Densité et place de la nature</vt:lpstr>
      <vt:lpstr>Présentation PowerPoint</vt:lpstr>
      <vt:lpstr>L’avant-projet du règlement et des OAP</vt:lpstr>
      <vt:lpstr>L’avant-projet du règlement et des OAP</vt:lpstr>
      <vt:lpstr>L’avant-projet du règlement et des OAP</vt:lpstr>
      <vt:lpstr>Les propositions de FNE Paris </vt:lpstr>
      <vt:lpstr>Des avancées probables</vt:lpstr>
      <vt:lpstr>Des points trop vagues</vt:lpstr>
      <vt:lpstr>Des manques</vt:lpstr>
      <vt:lpstr>Pour la suite, vigilance sur 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Révision du PLU de Paris</dc:title>
  <dc:creator>Yves JOUANIQUE</dc:creator>
  <cp:lastModifiedBy>Corine JOUANIQUE</cp:lastModifiedBy>
  <cp:revision>3</cp:revision>
  <cp:lastPrinted>2022-09-15T09:01:18Z</cp:lastPrinted>
  <dcterms:created xsi:type="dcterms:W3CDTF">2022-09-10T19:11:41Z</dcterms:created>
  <dcterms:modified xsi:type="dcterms:W3CDTF">2022-09-15T15:38:42Z</dcterms:modified>
</cp:coreProperties>
</file>