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60" r:id="rId6"/>
    <p:sldId id="273" r:id="rId7"/>
    <p:sldId id="257" r:id="rId8"/>
    <p:sldId id="261" r:id="rId9"/>
    <p:sldId id="262" r:id="rId10"/>
    <p:sldId id="263" r:id="rId11"/>
    <p:sldId id="264" r:id="rId12"/>
    <p:sldId id="266" r:id="rId13"/>
    <p:sldId id="265" r:id="rId14"/>
    <p:sldId id="268" r:id="rId15"/>
    <p:sldId id="267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4819-AECF-4470-AD24-28F96731803D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4A10-7891-4226-B94F-FDBC41544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4819-AECF-4470-AD24-28F96731803D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4A10-7891-4226-B94F-FDBC41544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4819-AECF-4470-AD24-28F96731803D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4A10-7891-4226-B94F-FDBC41544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4819-AECF-4470-AD24-28F96731803D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4A10-7891-4226-B94F-FDBC41544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4819-AECF-4470-AD24-28F96731803D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4A10-7891-4226-B94F-FDBC41544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4819-AECF-4470-AD24-28F96731803D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4A10-7891-4226-B94F-FDBC41544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4819-AECF-4470-AD24-28F96731803D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4A10-7891-4226-B94F-FDBC41544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4819-AECF-4470-AD24-28F96731803D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4A10-7891-4226-B94F-FDBC41544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4819-AECF-4470-AD24-28F96731803D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4A10-7891-4226-B94F-FDBC41544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4819-AECF-4470-AD24-28F96731803D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4A10-7891-4226-B94F-FDBC41544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4819-AECF-4470-AD24-28F96731803D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4A10-7891-4226-B94F-FDBC41544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44819-AECF-4470-AD24-28F96731803D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24A10-7891-4226-B94F-FDBC41544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14346" y="1714487"/>
            <a:ext cx="9572628" cy="16430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4900" b="1" dirty="0" smtClean="0"/>
              <a:t>Urbanisme et santé environnementale:  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i="1" dirty="0" smtClean="0"/>
              <a:t>du diagnostic à l’action </a:t>
            </a:r>
            <a:endParaRPr lang="fr-FR" b="1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214686"/>
            <a:ext cx="9144000" cy="107157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Albert Levy 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00098" y="0"/>
            <a:ext cx="10215634" cy="714356"/>
          </a:xfrm>
        </p:spPr>
        <p:txBody>
          <a:bodyPr>
            <a:normAutofit/>
          </a:bodyPr>
          <a:lstStyle/>
          <a:p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Réduire 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l’épidémie</a:t>
            </a:r>
            <a:r>
              <a:rPr lang="fr-F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maladies chroniques </a:t>
            </a:r>
            <a:endParaRPr lang="fr-FR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42918"/>
            <a:ext cx="9358346" cy="6215082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fr-FR" b="1" u="sng" dirty="0" smtClean="0"/>
              <a:t>Epidémie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smtClean="0"/>
              <a:t>2000-2020 malades chroniques X 2 </a:t>
            </a:r>
            <a:r>
              <a:rPr lang="fr-FR" sz="2400" b="1" dirty="0" smtClean="0">
                <a:sym typeface="Wingdings" pitchFamily="2" charset="2"/>
              </a:rPr>
              <a:t></a:t>
            </a:r>
            <a:r>
              <a:rPr lang="fr-FR" sz="2400" b="1" dirty="0" smtClean="0"/>
              <a:t> </a:t>
            </a: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M et 12 M ALD</a:t>
            </a:r>
          </a:p>
          <a:p>
            <a:pPr>
              <a:buFontTx/>
              <a:buNone/>
              <a:defRPr/>
            </a:pPr>
            <a:r>
              <a:rPr lang="fr-FR" sz="2400" b="1" dirty="0" smtClean="0"/>
              <a:t>                           </a:t>
            </a:r>
            <a:r>
              <a:rPr lang="fr-FR" sz="2400" b="1" dirty="0" smtClean="0"/>
              <a:t>Souffrances </a:t>
            </a:r>
            <a:r>
              <a:rPr lang="fr-FR" sz="2400" b="1" dirty="0" smtClean="0"/>
              <a:t>psychiatriques </a:t>
            </a:r>
            <a:r>
              <a:rPr lang="fr-FR" sz="2400" b="1" u="sng" dirty="0">
                <a:solidFill>
                  <a:srgbClr val="FF0000"/>
                </a:solidFill>
              </a:rPr>
              <a:t>12 M </a:t>
            </a: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(1/5), 9000 suicides /an</a:t>
            </a:r>
            <a:endParaRPr lang="fr-FR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fr-FR" sz="2400" b="1" dirty="0" smtClean="0"/>
              <a:t>&gt; 2012-2018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MCV</a:t>
            </a:r>
            <a:r>
              <a:rPr lang="fr-FR" sz="2400" b="1" dirty="0" smtClean="0"/>
              <a:t> 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3,5M à 4,9 M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(2023) 5,5 M : + 57% (150 000 morts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fr-FR" sz="1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FontTx/>
              <a:buNone/>
              <a:defRPr/>
            </a:pPr>
            <a:r>
              <a:rPr lang="fr-FR" sz="2400" b="1" dirty="0">
                <a:sym typeface="Wingdings" pitchFamily="2" charset="2"/>
              </a:rPr>
              <a:t> </a:t>
            </a:r>
            <a:r>
              <a:rPr lang="fr-FR" sz="2400" b="1" dirty="0" smtClean="0">
                <a:sym typeface="Wingdings" pitchFamily="2" charset="2"/>
              </a:rPr>
              <a:t>                      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Diabète</a:t>
            </a:r>
            <a:r>
              <a:rPr lang="fr-FR" sz="2400" b="1" dirty="0" smtClean="0">
                <a:sym typeface="Wingdings" pitchFamily="2" charset="2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2,9 M à 3,9 M  (2023) 4,4 M  : + 52 % en 11 ans</a:t>
            </a:r>
          </a:p>
          <a:p>
            <a:pPr>
              <a:buFontTx/>
              <a:buNone/>
              <a:defRPr/>
            </a:pPr>
            <a:r>
              <a:rPr lang="fr-FR" sz="2400" b="1" dirty="0" smtClean="0">
                <a:sym typeface="Wingdings" pitchFamily="2" charset="2"/>
              </a:rPr>
              <a:t>&gt; 1990 – 2018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Cancers</a:t>
            </a:r>
            <a:r>
              <a:rPr lang="fr-FR" sz="2400" b="1" dirty="0" smtClean="0">
                <a:sym typeface="Wingdings" pitchFamily="2" charset="2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+ 93% femmes , + 65% hommes  (158 000 morts</a:t>
            </a:r>
            <a:r>
              <a:rPr lang="fr-FR" sz="2400" b="1" dirty="0" smtClean="0">
                <a:sym typeface="Wingdings" pitchFamily="2" charset="2"/>
              </a:rPr>
              <a:t>)</a:t>
            </a:r>
          </a:p>
          <a:p>
            <a:pPr>
              <a:buFontTx/>
              <a:buNone/>
              <a:defRPr/>
            </a:pPr>
            <a:r>
              <a:rPr lang="fr-FR" sz="2400" b="1" dirty="0" smtClean="0">
                <a:sym typeface="Wingdings" pitchFamily="2" charset="2"/>
              </a:rPr>
              <a:t>&gt; 2003 – 2019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Cancers</a:t>
            </a:r>
            <a:r>
              <a:rPr lang="fr-FR" sz="2400" b="1" dirty="0" smtClean="0">
                <a:sym typeface="Wingdings" pitchFamily="2" charset="2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+ 18% enfants</a:t>
            </a:r>
            <a:r>
              <a:rPr lang="fr-FR" sz="2400" b="1" u="sng" dirty="0" smtClean="0">
                <a:sym typeface="Wingdings" pitchFamily="2" charset="2"/>
              </a:rPr>
              <a:t> </a:t>
            </a:r>
            <a:r>
              <a:rPr lang="fr-FR" sz="2400" b="1" dirty="0" smtClean="0">
                <a:sym typeface="Wingdings" pitchFamily="2" charset="2"/>
              </a:rPr>
              <a:t>/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Obésité</a:t>
            </a:r>
            <a:r>
              <a:rPr lang="fr-FR" sz="2400" b="1" dirty="0" smtClean="0">
                <a:sym typeface="Wingdings" pitchFamily="2" charset="2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X 2 en 25 ans (25% 2035</a:t>
            </a:r>
            <a:r>
              <a:rPr lang="fr-FR" sz="2400" b="1" dirty="0" smtClean="0">
                <a:sym typeface="Wingdings" pitchFamily="2" charset="2"/>
              </a:rPr>
              <a:t>) </a:t>
            </a:r>
            <a:endParaRPr lang="fr-FR" sz="2400" b="1" u="sng" dirty="0"/>
          </a:p>
          <a:p>
            <a:pPr>
              <a:buFontTx/>
              <a:buNone/>
              <a:defRPr/>
            </a:pPr>
            <a:r>
              <a:rPr lang="fr-FR" sz="2400" b="1" dirty="0" smtClean="0"/>
              <a:t> </a:t>
            </a:r>
            <a:r>
              <a:rPr lang="fr-FR" sz="2800" b="1" u="sng" dirty="0" smtClean="0"/>
              <a:t>Espérance </a:t>
            </a:r>
            <a:r>
              <a:rPr lang="fr-FR" sz="2800" b="1" u="sng" dirty="0"/>
              <a:t>de </a:t>
            </a:r>
            <a:r>
              <a:rPr lang="fr-FR" sz="2800" b="1" u="sng" dirty="0" smtClean="0"/>
              <a:t>vie (EV)</a:t>
            </a:r>
            <a:endParaRPr lang="fr-FR" sz="2800" b="1" dirty="0"/>
          </a:p>
          <a:p>
            <a:pPr>
              <a:buFontTx/>
              <a:buNone/>
              <a:defRPr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sz="2400" b="1" dirty="0" smtClean="0"/>
              <a:t>Plafonnée </a:t>
            </a:r>
            <a:r>
              <a:rPr lang="fr-FR" sz="2400" b="1" dirty="0" smtClean="0"/>
              <a:t>depuis 2014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/>
              <a:t>: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Hommes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79,4 ans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Femmes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85,3 </a:t>
            </a: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</a:t>
            </a:r>
          </a:p>
          <a:p>
            <a:pPr>
              <a:buFontTx/>
              <a:buNone/>
              <a:defRPr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sz="2400" b="1" dirty="0" smtClean="0"/>
              <a:t>Inégalités </a:t>
            </a:r>
            <a:r>
              <a:rPr lang="fr-FR" sz="2400" b="1" dirty="0" smtClean="0"/>
              <a:t>sociales et EV</a:t>
            </a:r>
            <a:r>
              <a:rPr lang="fr-FR" sz="2400" dirty="0" smtClean="0"/>
              <a:t>: </a:t>
            </a:r>
            <a:r>
              <a:rPr lang="fr-FR" sz="2000" b="1" dirty="0" smtClean="0"/>
              <a:t>5</a:t>
            </a:r>
            <a:r>
              <a:rPr lang="fr-FR" sz="2000" b="1" dirty="0"/>
              <a:t>% hommes plus </a:t>
            </a:r>
            <a:r>
              <a:rPr lang="fr-FR" sz="2000" b="1" dirty="0" smtClean="0"/>
              <a:t>aisés EV  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84,4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 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/ </a:t>
            </a:r>
            <a:r>
              <a:rPr lang="fr-FR" sz="2000" b="1" dirty="0">
                <a:solidFill>
                  <a:srgbClr val="FF0000"/>
                </a:solidFill>
              </a:rPr>
              <a:t>79,4 </a:t>
            </a:r>
            <a:r>
              <a:rPr lang="fr-FR" sz="2000" b="1" dirty="0" smtClean="0">
                <a:solidFill>
                  <a:srgbClr val="FF0000"/>
                </a:solidFill>
              </a:rPr>
              <a:t>ans </a:t>
            </a:r>
            <a:r>
              <a:rPr lang="fr-F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</a:t>
            </a:r>
            <a:r>
              <a:rPr lang="fr-F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ans</a:t>
            </a:r>
            <a:r>
              <a:rPr lang="fr-F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fr-FR" sz="2000" b="1" dirty="0"/>
              <a:t>           </a:t>
            </a:r>
            <a:r>
              <a:rPr lang="fr-FR" sz="2000" b="1" dirty="0" smtClean="0"/>
              <a:t>                                          </a:t>
            </a:r>
            <a:r>
              <a:rPr lang="fr-FR" sz="2000" b="1" dirty="0" smtClean="0"/>
              <a:t>  5</a:t>
            </a:r>
            <a:r>
              <a:rPr lang="fr-FR" sz="2000" b="1" dirty="0"/>
              <a:t>% hommes plus </a:t>
            </a:r>
            <a:r>
              <a:rPr lang="fr-FR" sz="2000" b="1" dirty="0" smtClean="0"/>
              <a:t>pauvres EV 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71,1 ans </a:t>
            </a:r>
            <a:r>
              <a:rPr lang="fr-FR" sz="2000" b="1" dirty="0" smtClean="0">
                <a:solidFill>
                  <a:srgbClr val="FF0000"/>
                </a:solidFill>
              </a:rPr>
              <a:t>/ 84,4 ans </a:t>
            </a:r>
            <a:r>
              <a:rPr lang="fr-F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</a:t>
            </a:r>
            <a:r>
              <a:rPr lang="fr-F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fr-F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ans)</a:t>
            </a:r>
          </a:p>
          <a:p>
            <a:pPr>
              <a:buFontTx/>
              <a:buNone/>
              <a:defRPr/>
            </a:pPr>
            <a:r>
              <a:rPr lang="fr-FR" sz="2400" b="1" dirty="0" smtClean="0"/>
              <a:t>-&gt; Espérance </a:t>
            </a:r>
            <a:r>
              <a:rPr lang="fr-FR" sz="2400" b="1" dirty="0" smtClean="0"/>
              <a:t>de vie en </a:t>
            </a:r>
          </a:p>
          <a:p>
            <a:pPr>
              <a:buFontTx/>
              <a:buNone/>
              <a:defRPr/>
            </a:pPr>
            <a:r>
              <a:rPr lang="fr-FR" sz="2400" b="1" dirty="0" smtClean="0"/>
              <a:t> </a:t>
            </a:r>
            <a:r>
              <a:rPr lang="fr-FR" sz="2400" b="1" dirty="0" smtClean="0"/>
              <a:t>   bonne </a:t>
            </a:r>
            <a:r>
              <a:rPr lang="fr-FR" sz="2400" b="1" dirty="0" smtClean="0"/>
              <a:t>santé (EVBS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Tx/>
              <a:buNone/>
              <a:defRPr/>
            </a:pPr>
            <a:endParaRPr lang="fr-FR" sz="2400" b="1" dirty="0"/>
          </a:p>
          <a:p>
            <a:pPr>
              <a:buFontTx/>
              <a:buNone/>
              <a:defRPr/>
            </a:pPr>
            <a:endParaRPr lang="fr-FR" dirty="0"/>
          </a:p>
          <a:p>
            <a:pPr marL="0" lvl="0" indent="0" algn="ctr">
              <a:spcBef>
                <a:spcPts val="0"/>
              </a:spcBef>
              <a:buNone/>
            </a:pPr>
            <a:endParaRPr lang="fr-FR" sz="2400" b="1" dirty="0">
              <a:solidFill>
                <a:prstClr val="black"/>
              </a:solidFill>
            </a:endParaRPr>
          </a:p>
          <a:p>
            <a:pPr>
              <a:buFontTx/>
              <a:buNone/>
              <a:defRPr/>
            </a:pP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857488" y="5143511"/>
          <a:ext cx="6286512" cy="18892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5950"/>
                <a:gridCol w="2357454"/>
                <a:gridCol w="2143108"/>
              </a:tblGrid>
              <a:tr h="29181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EVBS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Homme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Femme</a:t>
                      </a:r>
                      <a:endParaRPr lang="fr-FR" sz="1600" dirty="0"/>
                    </a:p>
                  </a:txBody>
                  <a:tcPr/>
                </a:tc>
              </a:tr>
              <a:tr h="493999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France</a:t>
                      </a:r>
                      <a:endParaRPr lang="fr-FR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62,7</a:t>
                      </a:r>
                      <a:r>
                        <a:rPr lang="fr-FR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ans  </a:t>
                      </a:r>
                      <a:r>
                        <a:rPr lang="fr-FR" sz="2000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</a:t>
                      </a:r>
                      <a:r>
                        <a:rPr lang="fr-FR" sz="2000" b="1" u="sng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16,7 ans)</a:t>
                      </a:r>
                      <a:endParaRPr lang="fr-FR" sz="2000" b="1" u="sng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64,1 ans (</a:t>
                      </a:r>
                      <a:r>
                        <a:rPr lang="fr-FR" sz="2000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</a:t>
                      </a:r>
                      <a:r>
                        <a:rPr lang="fr-FR" sz="2000" b="1" u="sng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ans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fr-FR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6161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Suède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73  ans 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73,3</a:t>
                      </a:r>
                      <a:r>
                        <a:rPr lang="fr-FR" sz="2000" b="1" baseline="0" dirty="0" smtClean="0"/>
                        <a:t> ans</a:t>
                      </a:r>
                      <a:endParaRPr lang="fr-FR" sz="2000" b="1" dirty="0"/>
                    </a:p>
                  </a:txBody>
                  <a:tcPr/>
                </a:tc>
              </a:tr>
              <a:tr h="598396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Europe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63,5 ans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64,2 ans </a:t>
                      </a:r>
                      <a:endParaRPr lang="fr-FR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000132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Levier d’action : réduire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maladies chroniques 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142976" y="5273040"/>
          <a:ext cx="7453323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441"/>
                <a:gridCol w="2484441"/>
                <a:gridCol w="2484441"/>
              </a:tblGrid>
              <a:tr h="375044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Air 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extérieur 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intérieur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5044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Eau 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potable 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baignade </a:t>
                      </a:r>
                      <a:endParaRPr lang="fr-FR" sz="2000" dirty="0"/>
                    </a:p>
                  </a:txBody>
                  <a:tcPr/>
                </a:tc>
              </a:tr>
              <a:tr h="375044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 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naturel 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artificiel 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5044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Biodiversité 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faune 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flore 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00042"/>
            <a:ext cx="9501222" cy="6357958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514350" indent="-514350" algn="ctr">
              <a:buNone/>
            </a:pPr>
            <a:r>
              <a:rPr lang="fr-F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  Agir </a:t>
            </a:r>
            <a:r>
              <a:rPr lang="fr-F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les </a:t>
            </a:r>
            <a:r>
              <a:rPr lang="fr-FR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facteurs environnementaux  </a:t>
            </a:r>
            <a:r>
              <a:rPr lang="fr-F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altérant la santé</a:t>
            </a:r>
            <a:endParaRPr lang="fr-FR" sz="3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fr-FR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Facteurs environnementaux </a:t>
            </a:r>
            <a:r>
              <a:rPr lang="fr-FR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pollutions urbaines </a:t>
            </a:r>
            <a:endParaRPr lang="fr-FR" sz="2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fr-F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-Facteurs </a:t>
            </a:r>
            <a:r>
              <a:rPr lang="fr-F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chimiques </a:t>
            </a:r>
            <a:r>
              <a:rPr lang="fr-FR" sz="2600" b="1" dirty="0" smtClean="0">
                <a:solidFill>
                  <a:srgbClr val="7030A0"/>
                </a:solidFill>
              </a:rPr>
              <a:t>:</a:t>
            </a:r>
            <a:r>
              <a:rPr lang="fr-FR" sz="2400" b="1" dirty="0" smtClean="0"/>
              <a:t> + importants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smtClean="0"/>
              <a:t>(COV, pesticides, PCB, solvants</a:t>
            </a:r>
            <a:r>
              <a:rPr lang="fr-FR" sz="2400" b="1" i="1" dirty="0" smtClean="0"/>
              <a:t>…= 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E.)</a:t>
            </a:r>
            <a:endParaRPr lang="fr-F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None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350 000 types de produits de synthèse (plastiques, pesticides, PE) menacent </a:t>
            </a:r>
          </a:p>
          <a:p>
            <a:pPr>
              <a:buNone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l’équilibre des écosystèmes et la santé  (2022)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Danger :  </a:t>
            </a:r>
            <a:r>
              <a:rPr lang="fr-F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dépassement des </a:t>
            </a:r>
          </a:p>
          <a:p>
            <a:pPr>
              <a:buNone/>
            </a:pPr>
            <a:r>
              <a:rPr lang="fr-F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 planétaires 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ppel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formation d’une  </a:t>
            </a:r>
            <a:r>
              <a:rPr lang="fr-F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IPCP</a:t>
            </a:r>
            <a:r>
              <a:rPr lang="fr-F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GIEC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chimie)</a:t>
            </a:r>
            <a:endParaRPr lang="fr-FR" sz="2400" b="1" dirty="0" smtClean="0"/>
          </a:p>
          <a:p>
            <a:pPr marL="514350" indent="-514350">
              <a:buNone/>
            </a:pPr>
            <a:r>
              <a:rPr lang="fr-F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-Facteurs </a:t>
            </a:r>
            <a:r>
              <a:rPr lang="fr-F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physiques  </a:t>
            </a:r>
            <a:r>
              <a:rPr lang="fr-FR" sz="2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600" b="1" i="1" dirty="0" smtClean="0"/>
              <a:t> </a:t>
            </a:r>
            <a:r>
              <a:rPr lang="fr-FR" sz="2400" b="1" i="1" dirty="0" smtClean="0"/>
              <a:t>bruit, lumière, ondes électro., </a:t>
            </a:r>
            <a:r>
              <a:rPr lang="fr-FR" sz="2400" b="1" i="1" dirty="0" smtClean="0"/>
              <a:t>radiations, particules…</a:t>
            </a:r>
            <a:endParaRPr lang="fr-FR" sz="2400" b="1" i="1" dirty="0" smtClean="0"/>
          </a:p>
          <a:p>
            <a:pPr marL="514350" indent="-514350">
              <a:buNone/>
            </a:pPr>
            <a:r>
              <a:rPr lang="fr-F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-Facteurs </a:t>
            </a:r>
            <a:r>
              <a:rPr lang="fr-F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biotiques  :  </a:t>
            </a:r>
            <a:r>
              <a:rPr lang="fr-FR" sz="2400" b="1" i="1" dirty="0" smtClean="0"/>
              <a:t>bactéries, acariens, moisissures, pollens…</a:t>
            </a:r>
          </a:p>
          <a:p>
            <a:pPr marL="457200" indent="-457200">
              <a:buNone/>
            </a:pPr>
            <a:endParaRPr lang="fr-FR" sz="2400" b="1" dirty="0"/>
          </a:p>
          <a:p>
            <a:pPr>
              <a:buNone/>
            </a:pPr>
            <a:r>
              <a:rPr lang="fr-F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fr-F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Dégradation </a:t>
            </a:r>
            <a:r>
              <a:rPr lang="fr-F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l’environnement </a:t>
            </a:r>
            <a:r>
              <a:rPr lang="fr-F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urbain (rural) </a:t>
            </a:r>
            <a:r>
              <a:rPr lang="fr-F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</a:t>
            </a:r>
            <a:r>
              <a:rPr lang="fr-F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altération de la santé</a:t>
            </a:r>
          </a:p>
          <a:p>
            <a:pPr>
              <a:buNone/>
            </a:pPr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Environnement urbain (et rural): pollution  chimique  et impacts sur la santé</a:t>
            </a:r>
          </a:p>
          <a:p>
            <a:pPr>
              <a:buFontTx/>
              <a:buChar char="-"/>
            </a:pPr>
            <a:r>
              <a:rPr lang="fr-FR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</a:t>
            </a:r>
          </a:p>
          <a:p>
            <a:pPr>
              <a:buFontTx/>
              <a:buChar char="-"/>
            </a:pPr>
            <a:endParaRPr lang="fr-FR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fr-FR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sz="2400" dirty="0" smtClean="0"/>
              <a:t>                                                                </a:t>
            </a:r>
          </a:p>
          <a:p>
            <a:pPr>
              <a:buFontTx/>
              <a:buChar char="-"/>
            </a:pPr>
            <a:endParaRPr lang="fr-FR" sz="1500" dirty="0" smtClean="0"/>
          </a:p>
        </p:txBody>
      </p:sp>
      <p:sp>
        <p:nvSpPr>
          <p:cNvPr id="6" name="Flèche droite 5"/>
          <p:cNvSpPr/>
          <p:nvPr/>
        </p:nvSpPr>
        <p:spPr>
          <a:xfrm>
            <a:off x="214282" y="642918"/>
            <a:ext cx="500066" cy="2857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57166"/>
            <a:ext cx="9429784" cy="6500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Autres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facteurs environnementaux 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urbains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impactants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Qualité de l’espace public </a:t>
            </a: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collectif </a:t>
            </a: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</a:t>
            </a: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favorable à la </a:t>
            </a: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santé):  </a:t>
            </a:r>
            <a:endParaRPr lang="fr-F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 motorisation, tout voiture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mobilité active (vélo, marche)/santé</a:t>
            </a:r>
            <a:endParaRPr lang="fr-F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solement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zoning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ségrég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ation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mixité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, 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sociabilité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lien social</a:t>
            </a:r>
            <a:endParaRPr lang="fr-F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Tout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bétonisation, tout asphalte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végétalisation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nature/bien-être</a:t>
            </a:r>
          </a:p>
          <a:p>
            <a:pPr>
              <a:buNone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=&gt;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bénéfices sanitaires et sociaux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 santé physique, + santé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mentale)</a:t>
            </a:r>
          </a:p>
          <a:p>
            <a:pPr>
              <a:buNone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=&gt;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bénéfices écologiques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 biodiversité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ville)</a:t>
            </a:r>
          </a:p>
          <a:p>
            <a:pPr>
              <a:buNone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 Comportements (individuels) à risque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</a:p>
          <a:p>
            <a:pPr>
              <a:buNone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tabac, 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alcool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mal-bouffe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sédentarité…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57222" y="0"/>
            <a:ext cx="10001320" cy="785794"/>
          </a:xfrm>
        </p:spPr>
        <p:txBody>
          <a:bodyPr>
            <a:noAutofit/>
          </a:bodyPr>
          <a:lstStyle/>
          <a:p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3.Corriger les 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inégalités de santé (déterminants)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42918"/>
            <a:ext cx="9358346" cy="6215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       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Agir sur les </a:t>
            </a:r>
            <a:r>
              <a:rPr lang="fr-FR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facteurs d’inégalité 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socio-économiques</a:t>
            </a:r>
          </a:p>
          <a:p>
            <a:pPr>
              <a:buNone/>
            </a:pPr>
            <a:r>
              <a:rPr lang="fr-FR" sz="2800" b="1" dirty="0" smtClean="0"/>
              <a:t>3 types de </a:t>
            </a:r>
            <a:r>
              <a:rPr lang="fr-FR" sz="2800" b="1" i="1" dirty="0" smtClean="0"/>
              <a:t>facteurs d’inégalité </a:t>
            </a:r>
            <a:r>
              <a:rPr lang="fr-FR" sz="2800" b="1" dirty="0" smtClean="0"/>
              <a:t>impactant la santé (à corriger) </a:t>
            </a:r>
          </a:p>
          <a:p>
            <a:pPr>
              <a:buNone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Inégalités sociales  (selon revenu)</a:t>
            </a:r>
          </a:p>
          <a:p>
            <a:pPr>
              <a:buNone/>
            </a:pPr>
            <a:r>
              <a:rPr lang="fr-FR" sz="2000" b="1" dirty="0" smtClean="0"/>
              <a:t>    - </a:t>
            </a:r>
            <a:r>
              <a:rPr lang="fr-FR" sz="2000" b="1" i="1" dirty="0" smtClean="0"/>
              <a:t>Pauvreté </a:t>
            </a:r>
            <a:r>
              <a:rPr lang="fr-FR" sz="2000" b="1" dirty="0" smtClean="0"/>
              <a:t> 2008-2021 : 13%  à  14,6%  =  9,6 M sous seuil pauvreté (INSEE, 2021)</a:t>
            </a:r>
          </a:p>
          <a:p>
            <a:pPr>
              <a:buNone/>
            </a:pPr>
            <a:r>
              <a:rPr lang="fr-FR" sz="2000" b="1" dirty="0" smtClean="0"/>
              <a:t>    - </a:t>
            </a:r>
            <a:r>
              <a:rPr lang="fr-FR" sz="2000" b="1" i="1" dirty="0" smtClean="0"/>
              <a:t>Mal-logement </a:t>
            </a:r>
            <a:r>
              <a:rPr lang="fr-FR" sz="2000" b="1" dirty="0" smtClean="0"/>
              <a:t> ( FAP , 2022) : 300 000 SDF (x2/2012)  /  220 000  en bidonville </a:t>
            </a:r>
          </a:p>
          <a:p>
            <a:pPr>
              <a:buNone/>
            </a:pPr>
            <a:r>
              <a:rPr lang="fr-FR" sz="2000" b="1" dirty="0" smtClean="0"/>
              <a:t>                                 </a:t>
            </a:r>
            <a:r>
              <a:rPr lang="fr-FR" sz="2000" b="1" dirty="0" smtClean="0"/>
              <a:t> </a:t>
            </a:r>
            <a:r>
              <a:rPr lang="fr-FR" sz="2000" b="1" dirty="0" smtClean="0"/>
              <a:t>4 M mal-logés (habitat indigne) / manque 1, 8 M de logements</a:t>
            </a:r>
            <a:r>
              <a:rPr lang="fr-FR" sz="2000" dirty="0" smtClean="0"/>
              <a:t>                                      </a:t>
            </a:r>
          </a:p>
          <a:p>
            <a:pPr>
              <a:buNone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Inégalités environnementales  (selon exposition)</a:t>
            </a:r>
          </a:p>
          <a:p>
            <a:pPr>
              <a:buNone/>
            </a:pPr>
            <a:r>
              <a:rPr lang="fr-FR" sz="2000" b="1" dirty="0" smtClean="0"/>
              <a:t>      - </a:t>
            </a:r>
            <a:r>
              <a:rPr lang="fr-FR" sz="2000" b="1" i="1" dirty="0" smtClean="0"/>
              <a:t>Exposition inégale </a:t>
            </a:r>
            <a:r>
              <a:rPr lang="fr-FR" sz="2000" b="1" dirty="0" smtClean="0"/>
              <a:t>aux pollutions, accès aux aménités différenciés : </a:t>
            </a:r>
            <a:r>
              <a:rPr lang="fr-FR" sz="2000" b="1" i="1" dirty="0" smtClean="0"/>
              <a:t>vulnérabilité</a:t>
            </a:r>
          </a:p>
          <a:p>
            <a:pPr>
              <a:buNone/>
            </a:pPr>
            <a:r>
              <a:rPr lang="fr-FR" sz="2000" b="1" dirty="0" smtClean="0"/>
              <a:t>      - </a:t>
            </a:r>
            <a:r>
              <a:rPr lang="fr-FR" sz="2000" b="1" i="1" dirty="0" smtClean="0"/>
              <a:t>Politiques publiques </a:t>
            </a:r>
            <a:r>
              <a:rPr lang="fr-FR" sz="2000" b="1" dirty="0" smtClean="0"/>
              <a:t>environnementales inégales (énergie, climat… taxe carbone)</a:t>
            </a:r>
          </a:p>
          <a:p>
            <a:pPr>
              <a:buNone/>
            </a:pPr>
            <a:r>
              <a:rPr lang="fr-FR" sz="2000" b="1" dirty="0" smtClean="0"/>
              <a:t>      - </a:t>
            </a:r>
            <a:r>
              <a:rPr lang="fr-FR" sz="2000" b="1" i="1" dirty="0" smtClean="0"/>
              <a:t>Participation </a:t>
            </a:r>
            <a:r>
              <a:rPr lang="fr-FR" sz="2000" b="1" i="1" dirty="0" smtClean="0"/>
              <a:t>inégale</a:t>
            </a:r>
            <a:r>
              <a:rPr lang="fr-FR" sz="2000" b="1" dirty="0" smtClean="0"/>
              <a:t>, </a:t>
            </a:r>
            <a:r>
              <a:rPr lang="fr-FR" sz="2000" b="1" dirty="0" smtClean="0"/>
              <a:t>absence de consultation dans </a:t>
            </a:r>
            <a:r>
              <a:rPr lang="fr-FR" sz="2000" b="1" dirty="0" smtClean="0"/>
              <a:t>les décisions </a:t>
            </a:r>
            <a:r>
              <a:rPr lang="fr-FR" sz="2000" b="1" dirty="0" smtClean="0"/>
              <a:t>(site toxique)</a:t>
            </a:r>
          </a:p>
          <a:p>
            <a:pPr>
              <a:buNone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Inégalités territoriales (selon localisation)</a:t>
            </a:r>
          </a:p>
          <a:p>
            <a:pPr>
              <a:buNone/>
            </a:pPr>
            <a:r>
              <a:rPr lang="fr-FR" sz="2000" b="1" dirty="0" smtClean="0"/>
              <a:t>      - </a:t>
            </a:r>
            <a:r>
              <a:rPr lang="fr-FR" sz="2000" b="1" i="1" dirty="0" smtClean="0"/>
              <a:t>Risques géographiques </a:t>
            </a:r>
            <a:r>
              <a:rPr lang="fr-FR" sz="2000" b="1" dirty="0" smtClean="0"/>
              <a:t>selon la situation (bord de mer, cours d’eau, montagne…)</a:t>
            </a:r>
          </a:p>
          <a:p>
            <a:pPr>
              <a:buNone/>
            </a:pPr>
            <a:r>
              <a:rPr lang="fr-FR" sz="2000" b="1" dirty="0" smtClean="0"/>
              <a:t>      - </a:t>
            </a:r>
            <a:r>
              <a:rPr lang="fr-FR" sz="2000" b="1" i="1" dirty="0" smtClean="0"/>
              <a:t>Déserts médicaux </a:t>
            </a:r>
          </a:p>
          <a:p>
            <a:pPr>
              <a:buNone/>
            </a:pPr>
            <a:r>
              <a:rPr lang="fr-FR" sz="2800" dirty="0" smtClean="0"/>
              <a:t> 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Cumul des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inégalités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sociales + environnementales +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territoriales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fr-FR" sz="2400" dirty="0" smtClean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285720" y="785794"/>
            <a:ext cx="428628" cy="2857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357322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L</a:t>
            </a:r>
            <a:r>
              <a:rPr lang="fr-FR" sz="3200" b="1" u="sng" dirty="0" smtClean="0"/>
              <a:t>utte </a:t>
            </a:r>
            <a:r>
              <a:rPr lang="fr-FR" sz="3200" b="1" u="sng" dirty="0" smtClean="0"/>
              <a:t>contre les inégalités </a:t>
            </a:r>
            <a:r>
              <a:rPr lang="fr-FR" sz="3200" b="1" u="sng" dirty="0" smtClean="0"/>
              <a:t>en </a:t>
            </a:r>
            <a:r>
              <a:rPr lang="fr-FR" sz="3200" b="1" u="sng" dirty="0" smtClean="0"/>
              <a:t>santé : </a:t>
            </a:r>
            <a:r>
              <a:rPr lang="fr-FR" sz="3200" b="1" u="sng" dirty="0" smtClean="0"/>
              <a:t/>
            </a:r>
            <a:br>
              <a:rPr lang="fr-FR" sz="3200" b="1" u="sng" dirty="0" smtClean="0"/>
            </a:br>
            <a:r>
              <a:rPr lang="fr-FR" sz="3200" b="1" u="sng" dirty="0" smtClean="0"/>
              <a:t> </a:t>
            </a:r>
            <a:r>
              <a:rPr lang="fr-FR" sz="3200" b="1" dirty="0" smtClean="0"/>
              <a:t>bref </a:t>
            </a:r>
            <a:r>
              <a:rPr lang="fr-FR" sz="3200" b="1" dirty="0" smtClean="0"/>
              <a:t>historique des politiques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00108"/>
            <a:ext cx="9429784" cy="6143668"/>
          </a:xfrm>
        </p:spPr>
        <p:txBody>
          <a:bodyPr>
            <a:normAutofit fontScale="92500" lnSpcReduction="10000"/>
          </a:bodyPr>
          <a:lstStyle/>
          <a:p>
            <a:r>
              <a:rPr lang="fr-FR" sz="2800" b="1" dirty="0" smtClean="0"/>
              <a:t>1989    Réseau </a:t>
            </a:r>
            <a:r>
              <a:rPr lang="fr-FR" sz="2800" b="1" dirty="0" smtClean="0"/>
              <a:t>  français </a:t>
            </a:r>
            <a:r>
              <a:rPr lang="fr-FR" sz="2800" b="1" dirty="0" smtClean="0"/>
              <a:t>   </a:t>
            </a:r>
            <a:r>
              <a:rPr lang="fr-FR" sz="2800" b="1" i="1" dirty="0" smtClean="0"/>
              <a:t>Ville </a:t>
            </a:r>
            <a:r>
              <a:rPr lang="fr-FR" sz="2800" b="1" i="1" dirty="0" smtClean="0"/>
              <a:t>– Santé </a:t>
            </a:r>
            <a:r>
              <a:rPr lang="fr-FR" sz="2800" b="1" i="1" dirty="0" smtClean="0"/>
              <a:t>OMS</a:t>
            </a:r>
            <a:endParaRPr lang="fr-FR" sz="2800" b="1" dirty="0" smtClean="0"/>
          </a:p>
          <a:p>
            <a:r>
              <a:rPr lang="fr-FR" sz="2800" b="1" dirty="0" smtClean="0"/>
              <a:t>1990    Ministère de la ville / Politique de la Ville</a:t>
            </a:r>
          </a:p>
          <a:p>
            <a:r>
              <a:rPr lang="fr-FR" sz="2800" b="1" dirty="0" smtClean="0"/>
              <a:t>1990 -2000   Diagnostic locaux de santé </a:t>
            </a:r>
          </a:p>
          <a:p>
            <a:r>
              <a:rPr lang="fr-FR" sz="2800" b="1" dirty="0" smtClean="0"/>
              <a:t>2000    Atelier Santé Ville (ASV)</a:t>
            </a:r>
          </a:p>
          <a:p>
            <a:r>
              <a:rPr lang="fr-FR" sz="2800" b="1" dirty="0" smtClean="0"/>
              <a:t>2005    </a:t>
            </a:r>
            <a:r>
              <a:rPr lang="fr-FR" sz="2800" b="1" dirty="0" err="1" smtClean="0"/>
              <a:t>Assoc</a:t>
            </a:r>
            <a:r>
              <a:rPr lang="fr-FR" sz="2800" b="1" dirty="0" smtClean="0"/>
              <a:t>. </a:t>
            </a:r>
            <a:r>
              <a:rPr lang="fr-FR" sz="2800" b="1" i="1" dirty="0" smtClean="0"/>
              <a:t>« Elus Santé Publique &amp; Territoires »  </a:t>
            </a:r>
            <a:r>
              <a:rPr lang="fr-FR" sz="2800" b="1" dirty="0" smtClean="0"/>
              <a:t>(ESPT)</a:t>
            </a:r>
          </a:p>
          <a:p>
            <a:r>
              <a:rPr lang="fr-FR" sz="2800" b="1" dirty="0" smtClean="0"/>
              <a:t>2010    ARS (loi HPST)   +  </a:t>
            </a:r>
            <a:r>
              <a:rPr lang="fr-FR" sz="2800" b="1" i="1" dirty="0" smtClean="0"/>
              <a:t>Contrats locaux de santé  </a:t>
            </a:r>
            <a:r>
              <a:rPr lang="fr-FR" sz="2800" b="1" dirty="0" smtClean="0"/>
              <a:t>(CLS)</a:t>
            </a:r>
          </a:p>
          <a:p>
            <a:r>
              <a:rPr lang="fr-FR" sz="2800" b="1" dirty="0" smtClean="0"/>
              <a:t>2016    </a:t>
            </a:r>
            <a:r>
              <a:rPr lang="fr-FR" sz="2800" b="1" i="1" dirty="0" smtClean="0"/>
              <a:t>Conseils locaux de santé mentale </a:t>
            </a:r>
            <a:r>
              <a:rPr lang="fr-FR" sz="2800" b="1" dirty="0" smtClean="0"/>
              <a:t>(CLSM)</a:t>
            </a:r>
          </a:p>
          <a:p>
            <a:r>
              <a:rPr lang="fr-FR" sz="2800" b="1" dirty="0" smtClean="0"/>
              <a:t>2017    Charte  VTSPE </a:t>
            </a:r>
            <a:r>
              <a:rPr lang="fr-FR" sz="2800" b="1" dirty="0" smtClean="0"/>
              <a:t>/ </a:t>
            </a:r>
            <a:r>
              <a:rPr lang="fr-FR" sz="2800" b="1" u="sng" dirty="0" smtClean="0"/>
              <a:t>RES </a:t>
            </a:r>
            <a:r>
              <a:rPr lang="fr-FR" sz="2800" b="1" dirty="0" smtClean="0"/>
              <a:t>(200 villes,4 régions) : exposition PE</a:t>
            </a:r>
          </a:p>
          <a:p>
            <a:r>
              <a:rPr lang="fr-FR" sz="2800" b="1" dirty="0" smtClean="0"/>
              <a:t>2019    </a:t>
            </a:r>
            <a:r>
              <a:rPr lang="fr-FR" sz="2600" b="1" dirty="0" smtClean="0"/>
              <a:t>Loi d’orientation et de transformation du système de santé </a:t>
            </a:r>
          </a:p>
          <a:p>
            <a:pPr marL="1258888" indent="-898525">
              <a:buNone/>
            </a:pPr>
            <a:r>
              <a:rPr lang="fr-FR" sz="2400" b="1" dirty="0" smtClean="0"/>
              <a:t>              </a:t>
            </a:r>
            <a:r>
              <a:rPr lang="fr-FR" sz="2200" b="1" i="1" dirty="0" smtClean="0"/>
              <a:t>« promotion de la santé comme une compétence partagée des collectivités locales avec l’Etat »    </a:t>
            </a:r>
            <a:r>
              <a:rPr lang="fr-FR" sz="2200" b="1" dirty="0" smtClean="0"/>
              <a:t>=&gt; partenariat  ville/Etat.</a:t>
            </a:r>
          </a:p>
          <a:p>
            <a:pPr>
              <a:buNone/>
            </a:pPr>
            <a:r>
              <a:rPr lang="fr-FR" sz="2400" b="1" i="1" dirty="0" smtClean="0">
                <a:sym typeface="Wingdings" pitchFamily="2" charset="2"/>
              </a:rPr>
              <a:t>   </a:t>
            </a:r>
            <a:r>
              <a:rPr lang="fr-FR" sz="2400" b="1" i="1" dirty="0" smtClean="0">
                <a:sym typeface="Wingdings" pitchFamily="2" charset="2"/>
              </a:rPr>
              <a:t> </a:t>
            </a:r>
            <a:r>
              <a:rPr lang="fr-FR" sz="2600" b="1" dirty="0" smtClean="0">
                <a:sym typeface="Wingdings" pitchFamily="2" charset="2"/>
              </a:rPr>
              <a:t>F</a:t>
            </a:r>
            <a:r>
              <a:rPr lang="fr-FR" sz="2600" b="1" dirty="0" smtClean="0"/>
              <a:t>in de la compétence régalienne  de l’Etat en matière de santé ?</a:t>
            </a:r>
          </a:p>
          <a:p>
            <a:pPr>
              <a:buNone/>
            </a:pPr>
            <a:r>
              <a:rPr lang="fr-FR" sz="2600" b="1" dirty="0" smtClean="0">
                <a:sym typeface="Wingdings" pitchFamily="2" charset="2"/>
              </a:rPr>
              <a:t>    Émergence du rôle des Villes  en matière de </a:t>
            </a:r>
            <a:r>
              <a:rPr lang="fr-FR" sz="2600" b="1" dirty="0" smtClean="0">
                <a:sym typeface="Wingdings" pitchFamily="2" charset="2"/>
              </a:rPr>
              <a:t>santé ?</a:t>
            </a:r>
            <a:r>
              <a:rPr lang="fr-FR" sz="2600" b="1" i="1" dirty="0" smtClean="0">
                <a:sym typeface="Wingdings" pitchFamily="2" charset="2"/>
              </a:rPr>
              <a:t> </a:t>
            </a:r>
            <a:r>
              <a:rPr lang="fr-FR" sz="2600" b="1" dirty="0" smtClean="0">
                <a:sym typeface="Wingdings" pitchFamily="2" charset="2"/>
              </a:rPr>
              <a:t>Urbanisme ?</a:t>
            </a:r>
            <a:endParaRPr lang="fr-FR" sz="2600" b="1" dirty="0" smtClean="0">
              <a:sym typeface="Wingdings" pitchFamily="2" charset="2"/>
            </a:endParaRPr>
          </a:p>
          <a:p>
            <a:pPr>
              <a:buNone/>
            </a:pPr>
            <a:r>
              <a:rPr lang="fr-FR" sz="2600" b="1" dirty="0" smtClean="0">
                <a:solidFill>
                  <a:srgbClr val="FF0000"/>
                </a:solidFill>
                <a:sym typeface="Wingdings" pitchFamily="2" charset="2"/>
              </a:rPr>
              <a:t>    </a:t>
            </a:r>
            <a:r>
              <a:rPr lang="fr-F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Fin de </a:t>
            </a:r>
            <a:r>
              <a:rPr lang="fr-F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l’</a:t>
            </a:r>
            <a:r>
              <a:rPr lang="fr-FR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hôpitalo</a:t>
            </a:r>
            <a:r>
              <a:rPr lang="fr-F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-centrisme ?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Vers la santé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environnementale ? </a:t>
            </a:r>
            <a:endParaRPr lang="fr-F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428652"/>
            <a:ext cx="9144000" cy="1428760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 smtClean="0"/>
              <a:t>       Déserts médicaux                  </a:t>
            </a:r>
            <a:r>
              <a:rPr lang="fr-FR" sz="2800" b="1" dirty="0" smtClean="0"/>
              <a:t> Inégalités </a:t>
            </a:r>
            <a:r>
              <a:rPr lang="fr-FR" sz="2800" b="1" dirty="0" smtClean="0"/>
              <a:t>des niveaux de vie</a:t>
            </a:r>
            <a:r>
              <a:rPr lang="fr-FR" sz="3200" b="1" dirty="0" smtClean="0"/>
              <a:t>                    </a:t>
            </a:r>
            <a:endParaRPr lang="fr-FR" sz="3200" b="1" dirty="0"/>
          </a:p>
        </p:txBody>
      </p:sp>
      <p:pic>
        <p:nvPicPr>
          <p:cNvPr id="1026" name="Picture 2" descr="C:\Users\User\Desktop\51979607_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643470" cy="4929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33" name="AutoShape 9" descr="C:\Users\User\AppData\Local\Temp\SVPZTO4OK57SHXCMFAGKOFNPFM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5" name="AutoShape 11" descr="C:\Users\User\AppData\Local\Temp\SVPZTO4OK57SHXCMFAGKOFNPFM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8" name="Picture 14" descr="https://www.insee.fr/fr/statistiques/graphique/1285531/Figure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0" y="1000108"/>
            <a:ext cx="4691096" cy="5857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Limiter les incidences sanitaires </a:t>
            </a:r>
            <a:b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changement  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climatique (CC)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2984"/>
            <a:ext cx="9358346" cy="57150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2800" b="1" dirty="0" smtClean="0"/>
              <a:t> - </a:t>
            </a:r>
            <a:r>
              <a:rPr lang="fr-FR" sz="2800" b="1" dirty="0" smtClean="0"/>
              <a:t>GIEC : ½ chance </a:t>
            </a:r>
            <a:r>
              <a:rPr lang="fr-FR" sz="2800" b="1" dirty="0" smtClean="0"/>
              <a:t>de rester sous 1,5 °C en fin de siècle /COP21 </a:t>
            </a:r>
            <a:r>
              <a:rPr lang="fr-FR" sz="2800" b="1" dirty="0" smtClean="0">
                <a:sym typeface="Wingdings" pitchFamily="2" charset="2"/>
              </a:rPr>
              <a:t> </a:t>
            </a:r>
            <a:r>
              <a:rPr lang="fr-FR" sz="2800" b="1" i="1" dirty="0" smtClean="0">
                <a:sym typeface="Wingdings" pitchFamily="2" charset="2"/>
              </a:rPr>
              <a:t>chaos</a:t>
            </a:r>
            <a:endParaRPr lang="fr-FR" sz="2800" b="1" i="1" dirty="0" smtClean="0"/>
          </a:p>
          <a:p>
            <a:pPr>
              <a:buNone/>
            </a:pPr>
            <a:r>
              <a:rPr lang="fr-FR" sz="2400" b="1" dirty="0" smtClean="0"/>
              <a:t> -</a:t>
            </a:r>
            <a:r>
              <a:rPr lang="fr-FR" sz="2800" b="1" dirty="0" smtClean="0">
                <a:sym typeface="Wingdings" pitchFamily="2" charset="2"/>
              </a:rPr>
              <a:t> Météo France (2021</a:t>
            </a:r>
            <a:r>
              <a:rPr lang="fr-FR" sz="2800" b="1" i="1" dirty="0" smtClean="0">
                <a:sym typeface="Wingdings" pitchFamily="2" charset="2"/>
              </a:rPr>
              <a:t>) : « la France pourrait subir un climat</a:t>
            </a:r>
          </a:p>
          <a:p>
            <a:pPr>
              <a:buNone/>
            </a:pPr>
            <a:r>
              <a:rPr lang="fr-FR" sz="2800" b="1" i="1" dirty="0" smtClean="0">
                <a:sym typeface="Wingdings" pitchFamily="2" charset="2"/>
              </a:rPr>
              <a:t>    extrême…  en 2050 »    + 50° C </a:t>
            </a:r>
            <a:r>
              <a:rPr lang="fr-FR" sz="2800" b="1" i="1" dirty="0" smtClean="0">
                <a:sym typeface="Wingdings" pitchFamily="2" charset="2"/>
              </a:rPr>
              <a:t>(= </a:t>
            </a:r>
            <a:r>
              <a:rPr lang="fr-FR" sz="2800" b="1" i="1" dirty="0" smtClean="0">
                <a:sym typeface="Wingdings" pitchFamily="2" charset="2"/>
              </a:rPr>
              <a:t>climat Afrique du Nord </a:t>
            </a:r>
            <a:r>
              <a:rPr lang="fr-FR" sz="2800" b="1" i="1" dirty="0" smtClean="0">
                <a:sym typeface="Wingdings" pitchFamily="2" charset="2"/>
              </a:rPr>
              <a:t>)</a:t>
            </a:r>
            <a:endParaRPr lang="fr-FR" sz="2800" b="1" i="1" dirty="0" smtClean="0">
              <a:sym typeface="Wingdings" pitchFamily="2" charset="2"/>
            </a:endParaRPr>
          </a:p>
          <a:p>
            <a:pPr>
              <a:buNone/>
            </a:pPr>
            <a:r>
              <a:rPr lang="fr-FR" sz="2800" b="1" i="1" dirty="0" smtClean="0">
                <a:sym typeface="Wingdings" pitchFamily="2" charset="2"/>
              </a:rPr>
              <a:t> - </a:t>
            </a:r>
            <a:r>
              <a:rPr lang="fr-FR" sz="2800" b="1" i="1" u="sng" dirty="0" smtClean="0"/>
              <a:t>Loi Climat et Résilience </a:t>
            </a:r>
            <a:r>
              <a:rPr lang="fr-FR" sz="2800" b="1" u="sng" dirty="0" smtClean="0"/>
              <a:t>2021 </a:t>
            </a:r>
            <a:r>
              <a:rPr lang="fr-FR" sz="2800" b="1" dirty="0" smtClean="0"/>
              <a:t>: 146 propositions </a:t>
            </a:r>
            <a:r>
              <a:rPr lang="fr-FR" sz="2800" b="1" dirty="0" smtClean="0">
                <a:sym typeface="Wingdings" pitchFamily="2" charset="2"/>
              </a:rPr>
              <a:t> - 40% ce GES 2030 </a:t>
            </a:r>
          </a:p>
          <a:p>
            <a:pPr>
              <a:buNone/>
            </a:pPr>
            <a:r>
              <a:rPr lang="fr-FR" sz="2400" b="1" dirty="0" smtClean="0">
                <a:sym typeface="Wingdings" pitchFamily="2" charset="2"/>
              </a:rPr>
              <a:t>  </a:t>
            </a:r>
            <a:r>
              <a:rPr lang="fr-FR" sz="2800" b="1" dirty="0" smtClean="0">
                <a:sym typeface="Wingdings" pitchFamily="2" charset="2"/>
              </a:rPr>
              <a:t>- SNBC  2021 : neutralité carbone en </a:t>
            </a:r>
            <a:r>
              <a:rPr lang="fr-FR" sz="2800" b="1" dirty="0" smtClean="0">
                <a:sym typeface="Wingdings" pitchFamily="2" charset="2"/>
              </a:rPr>
              <a:t>2050 </a:t>
            </a:r>
            <a:endParaRPr lang="fr-FR" sz="2800" b="1" dirty="0" smtClean="0">
              <a:sym typeface="Wingdings" pitchFamily="2" charset="2"/>
            </a:endParaRPr>
          </a:p>
          <a:p>
            <a:pPr>
              <a:buNone/>
            </a:pPr>
            <a:r>
              <a:rPr lang="fr-FR" sz="2400" b="1" dirty="0" smtClean="0">
                <a:sym typeface="Wingdings" pitchFamily="2" charset="2"/>
              </a:rPr>
              <a:t>  - </a:t>
            </a:r>
            <a:r>
              <a:rPr lang="fr-FR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HCC,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rapport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2021, </a:t>
            </a:r>
            <a:r>
              <a:rPr lang="fr-F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« Renforcer </a:t>
            </a:r>
            <a:r>
              <a:rPr lang="fr-F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l’atténuation, Engager l’adaptation»</a:t>
            </a:r>
          </a:p>
          <a:p>
            <a:pPr>
              <a:buNone/>
            </a:pPr>
            <a:endParaRPr lang="fr-FR" sz="2400" b="1" i="1" dirty="0" smtClean="0">
              <a:sym typeface="Wingdings" pitchFamily="2" charset="2"/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   </a:t>
            </a:r>
            <a:r>
              <a:rPr lang="fr-FR" sz="2400" b="1" dirty="0" smtClean="0">
                <a:solidFill>
                  <a:srgbClr val="FF0000"/>
                </a:solidFill>
              </a:rPr>
              <a:t> 1.  La ville actuelle , par sa </a:t>
            </a:r>
            <a:r>
              <a:rPr lang="fr-FR" sz="2400" b="1" dirty="0" smtClean="0">
                <a:solidFill>
                  <a:srgbClr val="FF0000"/>
                </a:solidFill>
              </a:rPr>
              <a:t>forme, son fonctionnement, son urbanisme, 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         </a:t>
            </a:r>
            <a:r>
              <a:rPr lang="fr-FR" sz="2400" b="1" dirty="0" smtClean="0">
                <a:solidFill>
                  <a:srgbClr val="FF0000"/>
                </a:solidFill>
              </a:rPr>
              <a:t>son métabolisme, dépend des </a:t>
            </a:r>
            <a:r>
              <a:rPr lang="fr-FR" sz="2400" b="1" dirty="0" smtClean="0">
                <a:solidFill>
                  <a:srgbClr val="FF0000"/>
                </a:solidFill>
              </a:rPr>
              <a:t>énergies </a:t>
            </a:r>
            <a:r>
              <a:rPr lang="fr-FR" sz="2400" b="1" dirty="0" smtClean="0">
                <a:solidFill>
                  <a:srgbClr val="FF0000"/>
                </a:solidFill>
              </a:rPr>
              <a:t>fossiles 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  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émet </a:t>
            </a: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des GES/C02 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         </a:t>
            </a:r>
            <a:r>
              <a:rPr lang="fr-FR" sz="2400" b="1" dirty="0" smtClean="0">
                <a:solidFill>
                  <a:srgbClr val="FF0000"/>
                </a:solidFill>
              </a:rPr>
              <a:t>  ville = cause </a:t>
            </a:r>
            <a:r>
              <a:rPr lang="fr-FR" sz="2400" b="1" dirty="0" smtClean="0">
                <a:solidFill>
                  <a:srgbClr val="FF0000"/>
                </a:solidFill>
              </a:rPr>
              <a:t>principale du changement </a:t>
            </a:r>
            <a:r>
              <a:rPr lang="fr-FR" sz="2400" b="1" dirty="0" smtClean="0">
                <a:solidFill>
                  <a:srgbClr val="FF0000"/>
                </a:solidFill>
              </a:rPr>
              <a:t>climatique dans </a:t>
            </a:r>
            <a:r>
              <a:rPr lang="fr-FR" sz="2400" b="1" dirty="0" smtClean="0">
                <a:solidFill>
                  <a:srgbClr val="FF0000"/>
                </a:solidFill>
              </a:rPr>
              <a:t>le </a:t>
            </a:r>
            <a:r>
              <a:rPr lang="fr-FR" sz="2400" b="1" dirty="0" smtClean="0">
                <a:solidFill>
                  <a:srgbClr val="FF0000"/>
                </a:solidFill>
              </a:rPr>
              <a:t>monde.  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400" b="1" i="1" dirty="0" smtClean="0">
                <a:solidFill>
                  <a:srgbClr val="FF0000"/>
                </a:solidFill>
                <a:sym typeface="Wingdings" pitchFamily="2" charset="2"/>
              </a:rPr>
              <a:t>             </a:t>
            </a:r>
            <a:r>
              <a:rPr lang="fr-FR" sz="2600" b="1" i="1" dirty="0" smtClean="0">
                <a:sym typeface="Wingdings" pitchFamily="2" charset="2"/>
              </a:rPr>
              <a:t> </a:t>
            </a:r>
            <a:r>
              <a:rPr lang="fr-F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Politique d’atténuation / transition énergétique</a:t>
            </a:r>
          </a:p>
          <a:p>
            <a:pPr>
              <a:buNone/>
            </a:pPr>
            <a:endParaRPr lang="fr-FR" sz="2600" b="1" dirty="0" smtClean="0">
              <a:sym typeface="Wingdings" pitchFamily="2" charset="2"/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    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2. 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La ville, par sa situation géographique, son site, sa morphologie, sa densité 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      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   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est responsable de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l’ICU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…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      + </a:t>
            </a: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catastrophes  </a:t>
            </a: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climatiques </a:t>
            </a:r>
            <a:endParaRPr lang="fr-F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           avec leurs </a:t>
            </a:r>
            <a:r>
              <a:rPr lang="fr-FR" sz="2400" b="1" u="sng" dirty="0" smtClean="0">
                <a:solidFill>
                  <a:srgbClr val="FF0000"/>
                </a:solidFill>
                <a:sym typeface="Wingdings" pitchFamily="2" charset="2"/>
              </a:rPr>
              <a:t>effets sanitaires, directs et indirects.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             </a:t>
            </a:r>
            <a:r>
              <a:rPr lang="fr-F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</a:t>
            </a:r>
            <a:r>
              <a:rPr lang="fr-F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Politique d’adaptation /résilience urbaine</a:t>
            </a:r>
            <a:endParaRPr lang="fr-FR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2143140"/>
          </a:xfrm>
        </p:spPr>
        <p:txBody>
          <a:bodyPr>
            <a:noAutofit/>
          </a:bodyPr>
          <a:lstStyle/>
          <a:p>
            <a:pPr algn="l"/>
            <a:r>
              <a:rPr lang="fr-FR" sz="3600" b="1" u="sng" dirty="0" smtClean="0"/>
              <a:t/>
            </a:r>
            <a:br>
              <a:rPr lang="fr-FR" sz="3600" b="1" u="sng" dirty="0" smtClean="0"/>
            </a:br>
            <a:r>
              <a:rPr lang="fr-FR" sz="3600" b="1" dirty="0" smtClean="0"/>
              <a:t> 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Incidences sanitaires  du climat :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effets directs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et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indirects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 </a:t>
            </a: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Effets directs </a:t>
            </a:r>
            <a:r>
              <a:rPr lang="fr-FR" sz="2400" b="1" dirty="0" smtClean="0">
                <a:sym typeface="Wingdings" pitchFamily="2" charset="2"/>
              </a:rPr>
              <a:t>sur l’organisme : conséquences du stress thermique, de la dégradation de la qualité de l’air, des catastrophes </a:t>
            </a:r>
            <a:r>
              <a:rPr lang="fr-FR" sz="2400" b="1" dirty="0" smtClean="0">
                <a:sym typeface="Wingdings" pitchFamily="2" charset="2"/>
              </a:rPr>
              <a:t>naturelles…</a:t>
            </a:r>
            <a:br>
              <a:rPr lang="fr-FR" sz="2400" b="1" dirty="0" smtClean="0">
                <a:sym typeface="Wingdings" pitchFamily="2" charset="2"/>
              </a:rPr>
            </a:br>
            <a:r>
              <a:rPr lang="fr-FR" sz="2400" b="1" dirty="0" smtClean="0">
                <a:sym typeface="Wingdings" pitchFamily="2" charset="2"/>
              </a:rPr>
              <a:t>- </a:t>
            </a: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Effets </a:t>
            </a: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indirects </a:t>
            </a:r>
            <a:r>
              <a:rPr lang="fr-FR" sz="2400" b="1" dirty="0" smtClean="0">
                <a:sym typeface="Wingdings" pitchFamily="2" charset="2"/>
              </a:rPr>
              <a:t>sur l’organisme : apparition de nouveaux germes </a:t>
            </a:r>
            <a:r>
              <a:rPr lang="fr-FR" sz="2400" b="1" dirty="0" smtClean="0">
                <a:sym typeface="Wingdings" pitchFamily="2" charset="2"/>
              </a:rPr>
              <a:t>pathogènes  </a:t>
            </a:r>
            <a:r>
              <a:rPr lang="fr-FR" sz="2400" b="1" dirty="0" smtClean="0">
                <a:sym typeface="Wingdings" pitchFamily="2" charset="2"/>
              </a:rPr>
              <a:t>par de nouveaux vecteurs animaux, </a:t>
            </a:r>
            <a:r>
              <a:rPr lang="fr-FR" sz="2400" b="1" dirty="0" smtClean="0">
                <a:sym typeface="Wingdings" pitchFamily="2" charset="2"/>
              </a:rPr>
              <a:t>qui </a:t>
            </a:r>
            <a:r>
              <a:rPr lang="fr-FR" sz="2400" b="1" dirty="0" err="1" smtClean="0">
                <a:sym typeface="Wingdings" pitchFamily="2" charset="2"/>
              </a:rPr>
              <a:t>accelèrent</a:t>
            </a:r>
            <a:r>
              <a:rPr lang="fr-FR" sz="2400" b="1" dirty="0" smtClean="0">
                <a:sym typeface="Wingdings" pitchFamily="2" charset="2"/>
              </a:rPr>
              <a:t> </a:t>
            </a:r>
            <a:r>
              <a:rPr lang="fr-FR" sz="2400" b="1" dirty="0" smtClean="0">
                <a:sym typeface="Wingdings" pitchFamily="2" charset="2"/>
              </a:rPr>
              <a:t>l’émergence de maladies infectieuses ou parasitaires nouvelles.</a:t>
            </a:r>
            <a:r>
              <a:rPr lang="fr-FR" sz="1600" b="1" dirty="0" smtClean="0">
                <a:sym typeface="Wingdings" pitchFamily="2" charset="2"/>
              </a:rPr>
              <a:t/>
            </a:r>
            <a:br>
              <a:rPr lang="fr-FR" sz="1600" b="1" dirty="0" smtClean="0">
                <a:sym typeface="Wingdings" pitchFamily="2" charset="2"/>
              </a:rPr>
            </a:br>
            <a:r>
              <a:rPr lang="fr-FR" sz="1600" b="1" u="sng" dirty="0" smtClean="0"/>
              <a:t/>
            </a:r>
            <a:br>
              <a:rPr lang="fr-FR" sz="1600" b="1" u="sng" dirty="0" smtClean="0"/>
            </a:br>
            <a:endParaRPr lang="fr-FR" sz="1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0" y="2643182"/>
            <a:ext cx="4429124" cy="421481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Effets directs</a:t>
            </a:r>
          </a:p>
          <a:p>
            <a:pPr>
              <a:buNone/>
            </a:pPr>
            <a:r>
              <a:rPr lang="fr-FR" sz="2400" b="1" dirty="0" smtClean="0"/>
              <a:t>- </a:t>
            </a:r>
            <a:r>
              <a:rPr lang="fr-FR" sz="2400" b="1" i="1" u="sng" dirty="0" smtClean="0"/>
              <a:t>Stress thermique (canicule)</a:t>
            </a:r>
            <a:r>
              <a:rPr lang="fr-FR" b="1" i="1" u="sng" dirty="0" smtClean="0"/>
              <a:t> </a:t>
            </a:r>
            <a:r>
              <a:rPr lang="fr-FR" b="1" u="sng" dirty="0" smtClean="0"/>
              <a:t>:</a:t>
            </a:r>
          </a:p>
          <a:p>
            <a:pPr>
              <a:buNone/>
            </a:pPr>
            <a:r>
              <a:rPr lang="fr-FR" sz="2400" b="1" dirty="0" smtClean="0"/>
              <a:t>    </a:t>
            </a:r>
            <a:r>
              <a:rPr lang="fr-FR" sz="2400" b="1" dirty="0" smtClean="0"/>
              <a:t>+ </a:t>
            </a:r>
            <a:r>
              <a:rPr lang="fr-FR" sz="2400" b="1" dirty="0" smtClean="0"/>
              <a:t>mortalité  des personnes</a:t>
            </a:r>
          </a:p>
          <a:p>
            <a:pPr>
              <a:buNone/>
            </a:pPr>
            <a:r>
              <a:rPr lang="fr-FR" sz="2400" b="1" dirty="0" smtClean="0"/>
              <a:t>    atteintes  de </a:t>
            </a:r>
            <a:r>
              <a:rPr lang="fr-FR" sz="2400" b="1" dirty="0" err="1" smtClean="0"/>
              <a:t>mcv</a:t>
            </a:r>
            <a:r>
              <a:rPr lang="fr-FR" sz="2400" b="1" dirty="0" smtClean="0"/>
              <a:t>, mal. </a:t>
            </a:r>
            <a:r>
              <a:rPr lang="fr-FR" sz="2400" b="1" dirty="0" err="1" smtClean="0"/>
              <a:t>respirat</a:t>
            </a:r>
            <a:r>
              <a:rPr lang="fr-FR" sz="2400" b="1" dirty="0" smtClean="0"/>
              <a:t>.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- </a:t>
            </a:r>
            <a:r>
              <a:rPr lang="fr-FR" sz="2400" b="1" i="1" u="sng" dirty="0" smtClean="0"/>
              <a:t>Catastrophes naturelles :</a:t>
            </a:r>
          </a:p>
          <a:p>
            <a:pPr>
              <a:buNone/>
            </a:pPr>
            <a:r>
              <a:rPr lang="fr-FR" sz="2000" b="1" dirty="0" smtClean="0"/>
              <a:t>    </a:t>
            </a:r>
            <a:r>
              <a:rPr lang="fr-FR" sz="2400" b="1" dirty="0" smtClean="0"/>
              <a:t>+ fréquence </a:t>
            </a:r>
            <a:r>
              <a:rPr lang="fr-FR" sz="2400" b="1" dirty="0" smtClean="0"/>
              <a:t>       + </a:t>
            </a:r>
            <a:r>
              <a:rPr lang="fr-FR" sz="2400" b="1" dirty="0" smtClean="0"/>
              <a:t>force</a:t>
            </a:r>
          </a:p>
          <a:p>
            <a:pPr>
              <a:buNone/>
            </a:pPr>
            <a:r>
              <a:rPr lang="fr-FR" sz="2000" b="1" dirty="0" smtClean="0"/>
              <a:t>    (sécheresse, inondation, tempête….)</a:t>
            </a:r>
          </a:p>
          <a:p>
            <a:pPr>
              <a:buNone/>
            </a:pPr>
            <a:r>
              <a:rPr lang="fr-FR" sz="2400" b="1" dirty="0" smtClean="0"/>
              <a:t>   </a:t>
            </a:r>
            <a:r>
              <a:rPr lang="fr-FR" sz="2400" b="1" dirty="0" smtClean="0"/>
              <a:t>+ </a:t>
            </a:r>
            <a:r>
              <a:rPr lang="fr-FR" sz="2400" b="1" dirty="0" smtClean="0"/>
              <a:t>mortalité , </a:t>
            </a:r>
            <a:r>
              <a:rPr lang="fr-FR" sz="2400" b="1" dirty="0" smtClean="0"/>
              <a:t>     + </a:t>
            </a:r>
            <a:r>
              <a:rPr lang="fr-FR" sz="2400" b="1" dirty="0" smtClean="0"/>
              <a:t>morbidité</a:t>
            </a:r>
            <a:endParaRPr lang="fr-FR" sz="24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429124" y="2643182"/>
            <a:ext cx="4929222" cy="421481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Effets indirects</a:t>
            </a:r>
          </a:p>
          <a:p>
            <a:pPr>
              <a:buNone/>
            </a:pPr>
            <a:r>
              <a:rPr lang="fr-FR" sz="2400" b="1" dirty="0" smtClean="0"/>
              <a:t>- </a:t>
            </a:r>
            <a:r>
              <a:rPr lang="fr-FR" sz="2400" b="1" i="1" u="sng" dirty="0" err="1" smtClean="0"/>
              <a:t>Dévelop</a:t>
            </a:r>
            <a:r>
              <a:rPr lang="fr-FR" sz="2400" b="1" i="1" u="sng" dirty="0" smtClean="0"/>
              <a:t>.  de germes pathogènes  </a:t>
            </a:r>
          </a:p>
          <a:p>
            <a:pPr>
              <a:buNone/>
            </a:pPr>
            <a:r>
              <a:rPr lang="fr-FR" sz="2000" b="1" dirty="0" smtClean="0"/>
              <a:t>    (Salmonella, Listeria, virus </a:t>
            </a:r>
            <a:r>
              <a:rPr lang="fr-FR" sz="2000" b="1" dirty="0" err="1" smtClean="0"/>
              <a:t>hepatite</a:t>
            </a:r>
            <a:r>
              <a:rPr lang="fr-FR" sz="2000" b="1" dirty="0" smtClean="0"/>
              <a:t> A…)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400" b="1" dirty="0" smtClean="0"/>
              <a:t>- </a:t>
            </a:r>
            <a:r>
              <a:rPr lang="fr-FR" sz="2400" b="1" i="1" u="sng" dirty="0" smtClean="0"/>
              <a:t>Nouveaux vecteurs de parasites </a:t>
            </a:r>
          </a:p>
          <a:p>
            <a:pPr>
              <a:buNone/>
            </a:pPr>
            <a:r>
              <a:rPr lang="fr-FR" sz="2000" b="1" dirty="0" smtClean="0"/>
              <a:t>    </a:t>
            </a:r>
            <a:r>
              <a:rPr lang="fr-FR" sz="2000" b="1" dirty="0" smtClean="0"/>
              <a:t>(ex. : moustique </a:t>
            </a:r>
            <a:r>
              <a:rPr lang="fr-FR" sz="2000" b="1" dirty="0" smtClean="0"/>
              <a:t>-&gt; dengue, malaria </a:t>
            </a:r>
            <a:r>
              <a:rPr lang="fr-FR" sz="2000" b="1" dirty="0" smtClean="0"/>
              <a:t>…)</a:t>
            </a:r>
            <a:endParaRPr lang="fr-FR" sz="2000" b="1" dirty="0" smtClean="0"/>
          </a:p>
          <a:p>
            <a:pPr>
              <a:buNone/>
            </a:pPr>
            <a:r>
              <a:rPr lang="fr-FR" sz="2400" b="1" i="1" dirty="0" smtClean="0"/>
              <a:t> </a:t>
            </a:r>
            <a:r>
              <a:rPr lang="fr-FR" sz="2400" b="1" i="1" dirty="0" smtClean="0"/>
              <a:t>  </a:t>
            </a:r>
            <a:r>
              <a:rPr lang="fr-FR" sz="2000" b="1" dirty="0" smtClean="0"/>
              <a:t>Hiver doux =&gt; prolifération de tiques, </a:t>
            </a:r>
            <a:endParaRPr lang="fr-FR" sz="2000" b="1" dirty="0" smtClean="0"/>
          </a:p>
          <a:p>
            <a:pPr>
              <a:buNone/>
            </a:pPr>
            <a:r>
              <a:rPr lang="fr-FR" sz="2000" b="1" dirty="0" smtClean="0"/>
              <a:t>   de </a:t>
            </a:r>
            <a:r>
              <a:rPr lang="fr-FR" sz="2000" b="1" dirty="0" smtClean="0"/>
              <a:t>rongeurs (</a:t>
            </a:r>
            <a:r>
              <a:rPr lang="fr-FR" sz="2000" b="1" dirty="0" err="1" smtClean="0"/>
              <a:t>Lyme</a:t>
            </a:r>
            <a:r>
              <a:rPr lang="fr-FR" sz="2000" b="1" dirty="0" smtClean="0"/>
              <a:t>, encéphalite…)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smtClean="0"/>
              <a:t>- </a:t>
            </a:r>
            <a:r>
              <a:rPr lang="fr-FR" sz="2400" b="1" i="1" u="sng" dirty="0" smtClean="0"/>
              <a:t>Allergies </a:t>
            </a:r>
            <a:r>
              <a:rPr lang="fr-FR" sz="2400" b="1" i="1" u="sng" dirty="0" smtClean="0"/>
              <a:t>du </a:t>
            </a:r>
            <a:r>
              <a:rPr lang="fr-FR" sz="2400" b="1" i="1" u="sng" dirty="0" err="1" smtClean="0"/>
              <a:t>syst</a:t>
            </a:r>
            <a:r>
              <a:rPr lang="fr-FR" sz="2400" b="1" i="1" u="sng" dirty="0" smtClean="0"/>
              <a:t>. respiratoire</a:t>
            </a:r>
            <a:endParaRPr lang="fr-FR" sz="2400" b="1" i="1" u="sn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-285784" y="0"/>
            <a:ext cx="9644130" cy="1000108"/>
          </a:xfrm>
        </p:spPr>
        <p:txBody>
          <a:bodyPr>
            <a:normAutofit fontScale="90000"/>
          </a:bodyPr>
          <a:lstStyle/>
          <a:p>
            <a:r>
              <a:rPr lang="fr-FR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Urbanisme </a:t>
            </a:r>
            <a:r>
              <a:rPr lang="fr-FR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bioclimatique </a:t>
            </a:r>
            <a:r>
              <a:rPr lang="fr-FR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fr-F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éponse </a:t>
            </a:r>
            <a:r>
              <a:rPr lang="fr-F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</a:t>
            </a:r>
            <a:r>
              <a:rPr lang="fr-F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  par </a:t>
            </a:r>
            <a:r>
              <a:rPr lang="fr-F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action</a:t>
            </a:r>
            <a:r>
              <a:rPr lang="fr-F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100" b="1" u="sng" dirty="0" smtClean="0"/>
              <a:t>Atténuation </a:t>
            </a:r>
            <a:r>
              <a:rPr lang="fr-FR" sz="3600" b="1" u="sng" dirty="0" smtClean="0"/>
              <a:t>  </a:t>
            </a:r>
            <a:r>
              <a:rPr lang="fr-FR" sz="3600" b="1" dirty="0" smtClean="0"/>
              <a:t>                        </a:t>
            </a:r>
            <a:r>
              <a:rPr lang="fr-FR" sz="3100" b="1" u="sng" dirty="0" smtClean="0"/>
              <a:t>Adaptation </a:t>
            </a:r>
            <a:r>
              <a:rPr lang="fr-FR" sz="3100" b="1" dirty="0" smtClean="0"/>
              <a:t> </a:t>
            </a:r>
            <a:endParaRPr lang="fr-FR" sz="3100" b="1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0" y="1142984"/>
            <a:ext cx="4429124" cy="5715016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</a:t>
            </a:r>
            <a:r>
              <a:rPr lang="fr-FR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</a:t>
            </a:r>
            <a:r>
              <a:rPr lang="fr-FR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énergétique</a:t>
            </a:r>
          </a:p>
          <a:p>
            <a:pPr>
              <a:buNone/>
            </a:pPr>
            <a:r>
              <a:rPr lang="fr-FR" b="1" dirty="0" smtClean="0"/>
              <a:t>1. </a:t>
            </a:r>
            <a:r>
              <a:rPr lang="fr-FR" b="1" u="sng" dirty="0" smtClean="0"/>
              <a:t>Réduction C02 dans tous les secteurs</a:t>
            </a: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Bâtiments (tertiaire, résidentiel)</a:t>
            </a: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Transports (1</a:t>
            </a:r>
            <a:r>
              <a:rPr lang="fr-FR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Industries </a:t>
            </a: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Industries /énergies</a:t>
            </a: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Traitement déchets</a:t>
            </a: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Agriculture </a:t>
            </a:r>
          </a:p>
          <a:p>
            <a:pPr>
              <a:buNone/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b="1" dirty="0" smtClean="0"/>
              <a:t>2. </a:t>
            </a:r>
            <a:r>
              <a:rPr lang="fr-FR" b="1" u="sng" dirty="0" smtClean="0"/>
              <a:t>Séquestration naturelle </a:t>
            </a:r>
            <a:r>
              <a:rPr lang="fr-FR" b="1" dirty="0" smtClean="0"/>
              <a:t>(</a:t>
            </a:r>
            <a:r>
              <a:rPr lang="fr-FR" sz="2600" b="1" dirty="0" smtClean="0"/>
              <a:t>puits carbone)</a:t>
            </a:r>
          </a:p>
          <a:p>
            <a:pPr>
              <a:buNone/>
            </a:pPr>
            <a:r>
              <a:rPr lang="fr-FR" dirty="0" smtClean="0"/>
              <a:t>     forets, océans, zones humides, sols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/>
              <a:t>3. </a:t>
            </a:r>
            <a:r>
              <a:rPr lang="fr-FR" b="1" u="sng" dirty="0" smtClean="0"/>
              <a:t>Réduction des émissions importées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4. 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vers 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    </a:t>
            </a:r>
            <a:r>
              <a:rPr lang="fr-FR" b="1" dirty="0" smtClean="0"/>
              <a:t>(11,7%  2021)</a:t>
            </a:r>
          </a:p>
          <a:p>
            <a:pPr>
              <a:buNone/>
            </a:pPr>
            <a:r>
              <a:rPr lang="fr-FR" b="1" dirty="0" smtClean="0"/>
              <a:t>     =&gt; objectif  :  32% ENR en 2030  (?)</a:t>
            </a:r>
          </a:p>
          <a:p>
            <a:pPr>
              <a:buNone/>
            </a:pPr>
            <a:endParaRPr lang="fr-FR" sz="3400" b="1" dirty="0" smtClean="0"/>
          </a:p>
          <a:p>
            <a:pPr>
              <a:buNone/>
            </a:pPr>
            <a:r>
              <a:rPr lang="fr-FR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fr-FR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</a:t>
            </a:r>
            <a:r>
              <a:rPr lang="fr-FR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ville </a:t>
            </a:r>
            <a:r>
              <a:rPr lang="fr-FR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postcarbone</a:t>
            </a:r>
            <a:endParaRPr lang="fr-FR" sz="3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4429124" y="1142984"/>
            <a:ext cx="4929222" cy="571501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Stratégie et actions de </a:t>
            </a:r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résilience</a:t>
            </a:r>
          </a:p>
          <a:p>
            <a:pPr marL="514350" indent="-514350">
              <a:buNone/>
            </a:pP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1. </a:t>
            </a:r>
            <a:r>
              <a:rPr lang="fr-F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Contre les catastrophes climatiques :</a:t>
            </a:r>
          </a:p>
          <a:p>
            <a:pPr marL="514350" indent="-514350">
              <a:buNone/>
            </a:pPr>
            <a:r>
              <a:rPr lang="fr-FR" sz="2200" b="1" dirty="0" smtClean="0">
                <a:sym typeface="Wingdings" pitchFamily="2" charset="2"/>
              </a:rPr>
              <a:t>canicules</a:t>
            </a:r>
            <a:r>
              <a:rPr lang="fr-FR" sz="2200" b="1" dirty="0" smtClean="0">
                <a:sym typeface="Wingdings" pitchFamily="2" charset="2"/>
              </a:rPr>
              <a:t>, pluies intenses, inondations…</a:t>
            </a:r>
            <a:endParaRPr lang="fr-FR" sz="2200" dirty="0" smtClean="0"/>
          </a:p>
          <a:p>
            <a:pPr>
              <a:buNone/>
            </a:pPr>
            <a:r>
              <a:rPr lang="fr-FR" sz="2200" b="1" dirty="0" smtClean="0"/>
              <a:t> </a:t>
            </a:r>
            <a:r>
              <a:rPr lang="fr-FR" sz="2200" b="1" dirty="0" smtClean="0"/>
              <a:t>(vulnérabilités </a:t>
            </a:r>
            <a:r>
              <a:rPr lang="fr-FR" sz="2200" b="1" dirty="0" smtClean="0"/>
              <a:t>urbaines</a:t>
            </a:r>
            <a:r>
              <a:rPr lang="fr-FR" sz="2200" b="1" dirty="0" smtClean="0"/>
              <a:t>, territoriales</a:t>
            </a:r>
            <a:r>
              <a:rPr lang="fr-FR" sz="2200" b="1" dirty="0" smtClean="0"/>
              <a:t>)</a:t>
            </a:r>
          </a:p>
          <a:p>
            <a:pPr>
              <a:buNone/>
            </a:pPr>
            <a:endParaRPr lang="fr-FR" sz="2200" b="1" dirty="0" smtClean="0"/>
          </a:p>
          <a:p>
            <a:pPr>
              <a:buNone/>
            </a:pPr>
            <a:r>
              <a:rPr lang="fr-FR" sz="2200" b="1" dirty="0" smtClean="0"/>
              <a:t> </a:t>
            </a:r>
            <a:r>
              <a:rPr lang="fr-FR" sz="2200" b="1" dirty="0" smtClean="0"/>
              <a:t>2. </a:t>
            </a:r>
            <a:r>
              <a:rPr lang="fr-F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Contre </a:t>
            </a:r>
            <a:r>
              <a:rPr lang="fr-F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ICU (Ilot de chaleur urbain)</a:t>
            </a:r>
          </a:p>
          <a:p>
            <a:pPr>
              <a:buNone/>
            </a:pP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présence nature 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</a:t>
            </a:r>
            <a:r>
              <a:rPr lang="fr-F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EsV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sol/terre, eau)</a:t>
            </a:r>
          </a:p>
          <a:p>
            <a:pPr>
              <a:buNone/>
            </a:pP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densité + matériaux + </a:t>
            </a:r>
            <a:r>
              <a:rPr lang="fr-F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albedo</a:t>
            </a:r>
            <a:endParaRPr lang="fr-F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activités + 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trafic 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 (20% ICU) </a:t>
            </a:r>
            <a:endParaRPr lang="fr-FR" sz="2200" b="1" dirty="0" smtClean="0"/>
          </a:p>
          <a:p>
            <a:pPr>
              <a:buNone/>
            </a:pPr>
            <a:r>
              <a:rPr lang="fr-FR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Réponse </a:t>
            </a:r>
            <a:r>
              <a:rPr lang="fr-FR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  ICU /canicule :</a:t>
            </a:r>
          </a:p>
          <a:p>
            <a:pPr marL="514350" indent="-514350">
              <a:buNone/>
            </a:pP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limiter la densification </a:t>
            </a:r>
            <a:r>
              <a:rPr lang="fr-FR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(densité ?)</a:t>
            </a:r>
          </a:p>
          <a:p>
            <a:pPr marL="514350" indent="-514350">
              <a:buNone/>
            </a:pP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renforcer </a:t>
            </a:r>
            <a:r>
              <a:rPr lang="fr-F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végétalisation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renaturation </a:t>
            </a:r>
            <a:endParaRPr lang="fr-F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fr-F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  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ville verte 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résiliente</a:t>
            </a: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fr-F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 </a:t>
            </a:r>
            <a:endParaRPr lang="fr-FR" sz="36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0"/>
            <a:ext cx="9358346" cy="7072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u="sng" dirty="0" err="1" smtClean="0"/>
              <a:t>Syndémie</a:t>
            </a:r>
            <a:r>
              <a:rPr lang="fr-FR" b="1" u="sng" dirty="0" smtClean="0"/>
              <a:t> </a:t>
            </a:r>
            <a:r>
              <a:rPr lang="fr-FR" sz="2800" b="1" u="sng" dirty="0" smtClean="0"/>
              <a:t>= interactions des pathologies + inégalités </a:t>
            </a:r>
          </a:p>
          <a:p>
            <a:pPr algn="ctr">
              <a:buNone/>
            </a:pPr>
            <a:r>
              <a:rPr lang="fr-FR" sz="2400" b="1" dirty="0" smtClean="0"/>
              <a:t>Système  de soin </a:t>
            </a:r>
            <a:r>
              <a:rPr lang="fr-FR" sz="2400" b="1" dirty="0" smtClean="0">
                <a:sym typeface="Wingdings" pitchFamily="2" charset="2"/>
              </a:rPr>
              <a:t>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Santé environnementale </a:t>
            </a:r>
            <a:r>
              <a:rPr lang="fr-FR" sz="2400" b="1" dirty="0" smtClean="0">
                <a:sym typeface="Wingdings" pitchFamily="2" charset="2"/>
              </a:rPr>
              <a:t>/</a:t>
            </a:r>
            <a:r>
              <a:rPr lang="fr-FR" sz="2400" b="1" dirty="0" smtClean="0"/>
              <a:t>éco-urbanisme </a:t>
            </a:r>
          </a:p>
          <a:p>
            <a:pPr algn="ctr">
              <a:buNone/>
            </a:pPr>
            <a:r>
              <a:rPr lang="fr-FR" sz="2400" b="1" dirty="0" smtClean="0"/>
              <a:t>Déterminants  de santé: environnementaux /socio-économiques /</a:t>
            </a:r>
            <a:r>
              <a:rPr lang="fr-FR" sz="2400" b="1" dirty="0" err="1" smtClean="0"/>
              <a:t>indiv</a:t>
            </a:r>
            <a:r>
              <a:rPr lang="fr-FR" sz="2400" b="1" dirty="0" smtClean="0"/>
              <a:t>.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Pandémie/zoonose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          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Inégalités /santé                                                Maladies chroniques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                                                     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 /santé  </a:t>
            </a:r>
          </a:p>
          <a:p>
            <a:pPr algn="ctr">
              <a:buNone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Echapper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 pandémies, réduire les maladies chroniques, réduire les inégalités,</a:t>
            </a:r>
          </a:p>
          <a:p>
            <a:pPr algn="ctr">
              <a:buNone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limiter les incidences du climat = programme d’un éco-urbanisme qui a la </a:t>
            </a:r>
          </a:p>
          <a:p>
            <a:pPr algn="ctr">
              <a:buNone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santé environnementale comme objectif .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riangle isocèle 6"/>
          <p:cNvSpPr/>
          <p:nvPr/>
        </p:nvSpPr>
        <p:spPr>
          <a:xfrm>
            <a:off x="3000364" y="2214554"/>
            <a:ext cx="3071834" cy="171451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riangle isocèle 7"/>
          <p:cNvSpPr/>
          <p:nvPr/>
        </p:nvSpPr>
        <p:spPr>
          <a:xfrm rot="10800000">
            <a:off x="3000364" y="3929066"/>
            <a:ext cx="3071834" cy="1643074"/>
          </a:xfrm>
          <a:prstGeom prst="triangle">
            <a:avLst>
              <a:gd name="adj" fmla="val 494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 rot="16200000" flipH="1">
            <a:off x="2829633" y="3885483"/>
            <a:ext cx="3357586" cy="157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6929486" cy="7594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1026" name="Picture 2" descr="C:\Users\User\Desktop\Modele-des-determinants-de-la-sante-de-Whitehead-Dahlgren-1991-Nous-retrouvon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6000792" cy="342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27" name="Picture 3" descr="C:\Users\User\Desktop\téléchargem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876"/>
            <a:ext cx="3929090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lipse 5"/>
          <p:cNvSpPr/>
          <p:nvPr/>
        </p:nvSpPr>
        <p:spPr>
          <a:xfrm>
            <a:off x="285720" y="3786166"/>
            <a:ext cx="3286148" cy="3071834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3714744" y="4857760"/>
            <a:ext cx="92869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285852" y="4714884"/>
            <a:ext cx="1285884" cy="1285884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714480" y="407194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E+A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00090"/>
            <a:ext cx="9144000" cy="1500198"/>
          </a:xfrm>
        </p:spPr>
        <p:txBody>
          <a:bodyPr>
            <a:normAutofit/>
          </a:bodyPr>
          <a:lstStyle/>
          <a:p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l’hygiénisme à l’écologisme 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28604"/>
            <a:ext cx="9358346" cy="6643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Hygiénisme</a:t>
            </a:r>
            <a:r>
              <a:rPr lang="fr-FR" b="1" u="sng" dirty="0" smtClean="0"/>
              <a:t> </a:t>
            </a:r>
            <a:r>
              <a:rPr lang="fr-FR" sz="2400" b="1" u="sng" dirty="0" smtClean="0"/>
              <a:t>(XIX – début XX)</a:t>
            </a:r>
            <a:r>
              <a:rPr lang="fr-FR" b="1" u="sng" dirty="0" smtClean="0"/>
              <a:t>: </a:t>
            </a:r>
            <a:r>
              <a:rPr lang="fr-FR" sz="2800" b="1" u="sng" dirty="0" smtClean="0"/>
              <a:t>1</a:t>
            </a:r>
            <a:r>
              <a:rPr lang="fr-FR" sz="2800" b="1" u="sng" baseline="30000" dirty="0" smtClean="0"/>
              <a:t>er</a:t>
            </a:r>
            <a:r>
              <a:rPr lang="fr-FR" sz="2800" b="1" u="sng" dirty="0" smtClean="0"/>
              <a:t> moment  S E/ </a:t>
            </a:r>
            <a:r>
              <a:rPr lang="fr-FR" sz="2800" b="1" u="sng" dirty="0" err="1" smtClean="0"/>
              <a:t>anthropocentr</a:t>
            </a:r>
            <a:r>
              <a:rPr lang="fr-FR" sz="2800" b="1" u="sng" dirty="0" smtClean="0"/>
              <a:t>.</a:t>
            </a:r>
          </a:p>
          <a:p>
            <a:pPr>
              <a:buNone/>
            </a:pPr>
            <a:r>
              <a:rPr lang="fr-FR" sz="2000" b="1" dirty="0" smtClean="0"/>
              <a:t>-Combattre le milieu physique insalubre, la ville malsaine</a:t>
            </a:r>
            <a:r>
              <a:rPr lang="fr-FR" sz="2000" b="1" dirty="0"/>
              <a:t>:</a:t>
            </a:r>
            <a:r>
              <a:rPr lang="fr-FR" sz="2000" b="1" dirty="0" smtClean="0"/>
              <a:t> assainir, aseptiser (Pasteur) </a:t>
            </a:r>
          </a:p>
          <a:p>
            <a:pPr>
              <a:buNone/>
            </a:pPr>
            <a:r>
              <a:rPr lang="fr-FR" sz="2000" b="1" dirty="0" smtClean="0"/>
              <a:t>-Combattre la misère ouvrière : changer le milieu social, dangereux, hostile (Villermé)</a:t>
            </a:r>
          </a:p>
          <a:p>
            <a:pPr>
              <a:buNone/>
            </a:pPr>
            <a:r>
              <a:rPr lang="fr-FR" sz="2000" b="1" dirty="0" smtClean="0"/>
              <a:t>-Posture : 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contre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smtClean="0"/>
              <a:t>la nature et l’environnement  = « </a:t>
            </a:r>
            <a:r>
              <a:rPr lang="fr-FR" sz="2000" b="1" i="1" dirty="0" smtClean="0"/>
              <a:t>naturalisme »</a:t>
            </a:r>
            <a:r>
              <a:rPr lang="fr-FR" sz="2000" b="1" dirty="0" smtClean="0"/>
              <a:t>  (Ph. </a:t>
            </a:r>
            <a:r>
              <a:rPr lang="fr-FR" sz="2000" b="1" dirty="0" err="1" smtClean="0"/>
              <a:t>Descola</a:t>
            </a:r>
            <a:r>
              <a:rPr lang="fr-FR" sz="2000" b="1" dirty="0" smtClean="0"/>
              <a:t>)</a:t>
            </a:r>
          </a:p>
          <a:p>
            <a:pPr>
              <a:buNone/>
            </a:pPr>
            <a:r>
              <a:rPr lang="fr-FR" sz="2000" b="1" dirty="0" smtClean="0"/>
              <a:t>-Création de la </a:t>
            </a:r>
            <a:r>
              <a:rPr lang="fr-FR" sz="2000" b="1" dirty="0" err="1" smtClean="0"/>
              <a:t>biopolitque</a:t>
            </a:r>
            <a:r>
              <a:rPr lang="fr-FR" sz="2000" b="1" dirty="0" smtClean="0"/>
              <a:t> (M. Foucault) =&gt; Naissance Santé Publique: </a:t>
            </a:r>
            <a:r>
              <a:rPr lang="fr-FR" sz="2000" b="1" i="1" dirty="0" smtClean="0"/>
              <a:t>loi Santé 1902</a:t>
            </a:r>
          </a:p>
          <a:p>
            <a:pPr>
              <a:buNone/>
            </a:pPr>
            <a:r>
              <a:rPr lang="fr-FR" sz="2000" b="1" dirty="0" smtClean="0"/>
              <a:t>-Invention de l’urbanisme : Haussmann, </a:t>
            </a:r>
            <a:r>
              <a:rPr lang="fr-FR" sz="2000" b="1" dirty="0" err="1" smtClean="0"/>
              <a:t>Cerda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Geddes</a:t>
            </a:r>
            <a:r>
              <a:rPr lang="fr-FR" sz="2000" b="1" dirty="0" smtClean="0"/>
              <a:t> … =&gt; Naissance de la SFU 1911 </a:t>
            </a:r>
          </a:p>
          <a:p>
            <a:pPr>
              <a:buNone/>
            </a:pPr>
            <a:r>
              <a:rPr lang="fr-FR" sz="2000" b="1" dirty="0" smtClean="0"/>
              <a:t>- 1</a:t>
            </a:r>
            <a:r>
              <a:rPr lang="fr-FR" sz="2000" b="1" baseline="30000" dirty="0" smtClean="0"/>
              <a:t>ère</a:t>
            </a:r>
            <a:r>
              <a:rPr lang="fr-FR" sz="2000" b="1" dirty="0" smtClean="0"/>
              <a:t> loi d’urbanisme: </a:t>
            </a:r>
            <a:r>
              <a:rPr lang="fr-FR" sz="2000" b="1" i="1" dirty="0" smtClean="0"/>
              <a:t>loi </a:t>
            </a:r>
            <a:r>
              <a:rPr lang="fr-FR" sz="2000" b="1" i="1" dirty="0" err="1" smtClean="0"/>
              <a:t>Cornudet</a:t>
            </a:r>
            <a:r>
              <a:rPr lang="fr-FR" sz="2000" b="1" i="1" dirty="0" smtClean="0"/>
              <a:t> </a:t>
            </a:r>
            <a:r>
              <a:rPr lang="fr-FR" sz="2000" b="1" dirty="0" smtClean="0"/>
              <a:t>(1919-1924) sur les PAEE  + </a:t>
            </a:r>
            <a:r>
              <a:rPr lang="fr-FR" sz="2000" b="1" i="1" dirty="0" smtClean="0"/>
              <a:t>Loi Loucheur HBM </a:t>
            </a:r>
            <a:r>
              <a:rPr lang="fr-FR" sz="2000" b="1" dirty="0" smtClean="0"/>
              <a:t>1928</a:t>
            </a:r>
          </a:p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fr-FR" sz="2000" b="1" i="1" dirty="0" smtClean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fr-FR" sz="2000" b="1" i="1" dirty="0" smtClean="0">
                <a:solidFill>
                  <a:srgbClr val="FF0000"/>
                </a:solidFill>
              </a:rPr>
              <a:t>istoire des rapports urbanisme /médecine: alliance (</a:t>
            </a:r>
            <a:r>
              <a:rPr lang="fr-FR" sz="2000" b="1" i="1" dirty="0" err="1" smtClean="0">
                <a:solidFill>
                  <a:srgbClr val="FF0000"/>
                </a:solidFill>
              </a:rPr>
              <a:t>urba</a:t>
            </a:r>
            <a:r>
              <a:rPr lang="fr-FR" sz="2000" b="1" i="1" dirty="0" smtClean="0">
                <a:solidFill>
                  <a:srgbClr val="FF0000"/>
                </a:solidFill>
              </a:rPr>
              <a:t>. hygiéniste) au divorce</a:t>
            </a:r>
            <a:endParaRPr lang="fr-FR" sz="2000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Ecologisme </a:t>
            </a:r>
            <a:r>
              <a:rPr lang="fr-FR" sz="2400" b="1" u="sng" dirty="0" smtClean="0"/>
              <a:t>(fin XX – XXI) : </a:t>
            </a:r>
            <a:r>
              <a:rPr lang="fr-FR" sz="2800" b="1" u="sng" dirty="0" smtClean="0"/>
              <a:t>2</a:t>
            </a:r>
            <a:r>
              <a:rPr lang="fr-FR" sz="2800" b="1" u="sng" baseline="30000" dirty="0" smtClean="0"/>
              <a:t>ème  </a:t>
            </a:r>
            <a:r>
              <a:rPr lang="fr-FR" sz="2800" b="1" u="sng" dirty="0" smtClean="0"/>
              <a:t>moment  S E/ </a:t>
            </a:r>
            <a:r>
              <a:rPr lang="fr-FR" sz="2800" b="1" u="sng" dirty="0" err="1" smtClean="0"/>
              <a:t>biocentrisme</a:t>
            </a:r>
            <a:endParaRPr lang="fr-FR" sz="2800" b="1" u="sng" dirty="0" smtClean="0"/>
          </a:p>
          <a:p>
            <a:pPr>
              <a:buNone/>
            </a:pPr>
            <a:r>
              <a:rPr lang="fr-FR" sz="2000" b="1" dirty="0" smtClean="0"/>
              <a:t>-Combattre la dégradation de l’environnement : crise écologique et crise climatique</a:t>
            </a:r>
          </a:p>
          <a:p>
            <a:pPr>
              <a:buNone/>
            </a:pPr>
            <a:r>
              <a:rPr lang="fr-FR" sz="2000" b="1" dirty="0" smtClean="0"/>
              <a:t>-Sommet de Rio 1992 : </a:t>
            </a:r>
            <a:r>
              <a:rPr lang="fr-FR" sz="2000" b="1" i="1" dirty="0" smtClean="0"/>
              <a:t>développement durable </a:t>
            </a:r>
            <a:r>
              <a:rPr lang="fr-FR" sz="2000" b="1" dirty="0" smtClean="0"/>
              <a:t>(1987) et </a:t>
            </a:r>
            <a:r>
              <a:rPr lang="fr-FR" sz="2000" b="1" i="1" dirty="0" smtClean="0"/>
              <a:t>ville durable </a:t>
            </a:r>
            <a:r>
              <a:rPr lang="fr-FR" sz="2000" b="1" dirty="0" smtClean="0"/>
              <a:t>(Aalborg, 1994)</a:t>
            </a:r>
          </a:p>
          <a:p>
            <a:pPr>
              <a:buNone/>
            </a:pPr>
            <a:r>
              <a:rPr lang="fr-FR" sz="2000" b="1" dirty="0" smtClean="0"/>
              <a:t>- Mise en cause de la posture Culture/Nature:  ‘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contre</a:t>
            </a:r>
            <a:r>
              <a:rPr lang="fr-FR" sz="2000" b="1" i="1" u="sng" dirty="0" smtClean="0"/>
              <a:t>  =&gt; 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 avec’  </a:t>
            </a:r>
            <a:r>
              <a:rPr lang="fr-FR" sz="2000" b="1" dirty="0" smtClean="0"/>
              <a:t>(M. Serres, 1990)</a:t>
            </a:r>
          </a:p>
          <a:p>
            <a:pPr>
              <a:buNone/>
            </a:pPr>
            <a:r>
              <a:rPr lang="fr-FR" sz="2000" b="1" dirty="0" smtClean="0"/>
              <a:t>- </a:t>
            </a:r>
            <a:r>
              <a:rPr lang="fr-FR" sz="2000" b="1" u="sng" dirty="0" smtClean="0"/>
              <a:t>Transition épidémiologique </a:t>
            </a:r>
            <a:r>
              <a:rPr lang="fr-FR" sz="2000" b="1" dirty="0" smtClean="0"/>
              <a:t>=&gt; OMS 2006: </a:t>
            </a:r>
            <a:r>
              <a:rPr lang="fr-FR" sz="2000" b="1" i="1" dirty="0" smtClean="0"/>
              <a:t>Halte à l’épidémie…/</a:t>
            </a:r>
            <a:r>
              <a:rPr lang="fr-FR" sz="2000" b="1" dirty="0" smtClean="0"/>
              <a:t>Création du RES 2009 </a:t>
            </a:r>
            <a:endParaRPr lang="fr-FR" sz="2000" b="1" i="1" dirty="0" smtClean="0"/>
          </a:p>
          <a:p>
            <a:pPr>
              <a:buNone/>
            </a:pPr>
            <a:r>
              <a:rPr lang="fr-FR" sz="2000" b="1" dirty="0" smtClean="0"/>
              <a:t>-Questionnement de la santé environnementale: </a:t>
            </a:r>
            <a:r>
              <a:rPr lang="fr-FR" sz="2000" b="1" i="1" dirty="0" smtClean="0"/>
              <a:t>« Evaluation des politiques publiques de santé environnementale » </a:t>
            </a:r>
            <a:r>
              <a:rPr lang="fr-FR" sz="2000" b="1" dirty="0" smtClean="0"/>
              <a:t>(rapport A N, Sandrine </a:t>
            </a:r>
            <a:r>
              <a:rPr lang="fr-FR" sz="2000" b="1" dirty="0" err="1" smtClean="0"/>
              <a:t>Josso</a:t>
            </a:r>
            <a:r>
              <a:rPr lang="fr-FR" sz="2000" b="1" dirty="0" smtClean="0"/>
              <a:t>, 2021) =&gt; «</a:t>
            </a:r>
            <a:r>
              <a:rPr lang="fr-FR" sz="2000" b="1" i="1" dirty="0" smtClean="0"/>
              <a:t>Priorité </a:t>
            </a:r>
            <a:r>
              <a:rPr lang="fr-FR" sz="2000" b="1" i="1" dirty="0" err="1" smtClean="0"/>
              <a:t>XXIè</a:t>
            </a:r>
            <a:r>
              <a:rPr lang="fr-FR" sz="2000" b="1" i="1" dirty="0" smtClean="0"/>
              <a:t> </a:t>
            </a:r>
          </a:p>
          <a:p>
            <a:pPr>
              <a:buNone/>
            </a:pPr>
            <a:r>
              <a:rPr lang="fr-FR" sz="2000" b="1" dirty="0" smtClean="0"/>
              <a:t>-Questionnement de l’urbanisme : urbanisme durable ? </a:t>
            </a:r>
            <a:r>
              <a:rPr lang="fr-FR" sz="2000" b="1" dirty="0" err="1" smtClean="0"/>
              <a:t>Écoquartier</a:t>
            </a:r>
            <a:r>
              <a:rPr lang="fr-FR" sz="2000" b="1" dirty="0" smtClean="0"/>
              <a:t>…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Eco-urbanisme</a:t>
            </a:r>
            <a:r>
              <a:rPr lang="fr-FR" sz="2000" b="1" dirty="0" smtClean="0"/>
              <a:t> ?</a:t>
            </a:r>
          </a:p>
          <a:p>
            <a:pPr>
              <a:buNone/>
            </a:pPr>
            <a:r>
              <a:rPr lang="fr-FR" sz="2000" b="1" dirty="0"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2000" b="1" i="1" dirty="0" smtClean="0">
                <a:solidFill>
                  <a:srgbClr val="FF0000"/>
                </a:solidFill>
              </a:rPr>
              <a:t>Intégrer la santé dans l’éco-urbanisme :  vers l’</a:t>
            </a:r>
            <a:r>
              <a:rPr lang="fr-FR" sz="2000" b="1" i="1" dirty="0" err="1" smtClean="0">
                <a:solidFill>
                  <a:srgbClr val="FF0000"/>
                </a:solidFill>
              </a:rPr>
              <a:t>écosanté</a:t>
            </a:r>
            <a:r>
              <a:rPr lang="fr-FR" sz="2000" b="1" i="1" dirty="0" smtClean="0">
                <a:solidFill>
                  <a:srgbClr val="FF0000"/>
                </a:solidFill>
              </a:rPr>
              <a:t>  (quelle nouvelle alliance?)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2050" name="Picture 2" descr="C:\Users\User\Desktop\3-sphère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3269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Users\Us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2428892" cy="35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3" name="Picture 5" descr="C:\Users\User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357562"/>
            <a:ext cx="2143140" cy="35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4" name="Picture 6" descr="C:\Users\User\Desktop\schéma-ville-durabl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0"/>
            <a:ext cx="4429124" cy="32146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Flèche droite 8"/>
          <p:cNvSpPr/>
          <p:nvPr/>
        </p:nvSpPr>
        <p:spPr>
          <a:xfrm>
            <a:off x="3857620" y="1071546"/>
            <a:ext cx="785818" cy="1357322"/>
          </a:xfrm>
          <a:prstGeom prst="rightArrow">
            <a:avLst>
              <a:gd name="adj1" fmla="val 50000"/>
              <a:gd name="adj2" fmla="val 50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 descr="C:\Users\User\Desktop\16166595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286124"/>
            <a:ext cx="2714644" cy="3571876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User\Desktop\1024px-BiomasseAnimal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4357718" cy="2786082"/>
          </a:xfrm>
          <a:prstGeom prst="rect">
            <a:avLst/>
          </a:prstGeom>
          <a:noFill/>
        </p:spPr>
      </p:pic>
      <p:pic>
        <p:nvPicPr>
          <p:cNvPr id="1027" name="Picture 3" descr="C:\Users\User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143372" cy="3000396"/>
          </a:xfrm>
          <a:prstGeom prst="rect">
            <a:avLst/>
          </a:prstGeom>
          <a:noFill/>
        </p:spPr>
      </p:pic>
      <p:pic>
        <p:nvPicPr>
          <p:cNvPr id="3" name="Picture 2" descr="C:\Users\User\Desktop\Figure 1 - Répartition de la biomasse en fonction des groupes d'êtres vivant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14686"/>
            <a:ext cx="8429684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358346" cy="1000108"/>
          </a:xfrm>
        </p:spPr>
        <p:txBody>
          <a:bodyPr>
            <a:normAutofit fontScale="90000"/>
          </a:bodyPr>
          <a:lstStyle/>
          <a:p>
            <a:r>
              <a:rPr lang="fr-FR" sz="4000" b="1" u="sng" dirty="0" smtClean="0"/>
              <a:t>Evolution de la notion de santé  </a:t>
            </a:r>
            <a:r>
              <a:rPr lang="fr-FR" sz="3600" b="1" u="sng" dirty="0" smtClean="0"/>
              <a:t/>
            </a:r>
            <a:br>
              <a:rPr lang="fr-FR" sz="3600" b="1" u="sng" dirty="0" smtClean="0"/>
            </a:br>
            <a:endParaRPr lang="fr-FR" sz="36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643734"/>
          </a:xfrm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-OMS, 1946</a:t>
            </a:r>
            <a:r>
              <a:rPr lang="fr-FR" sz="2800" b="1" dirty="0" smtClean="0"/>
              <a:t> (</a:t>
            </a:r>
            <a:r>
              <a:rPr lang="fr-FR" sz="2400" b="1" dirty="0" smtClean="0"/>
              <a:t>hygiénisme)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: </a:t>
            </a:r>
            <a:r>
              <a:rPr lang="fr-FR" sz="2400" b="1" i="1" dirty="0" smtClean="0"/>
              <a:t>« La santé est un état complet de </a:t>
            </a:r>
            <a:r>
              <a:rPr lang="fr-FR" sz="2400" b="1" i="1" u="sng" dirty="0" smtClean="0"/>
              <a:t>bien-être physique et mental</a:t>
            </a:r>
            <a:r>
              <a:rPr lang="fr-FR" sz="2400" b="1" i="1" dirty="0" smtClean="0"/>
              <a:t> et </a:t>
            </a:r>
            <a:r>
              <a:rPr lang="fr-FR" sz="2400" b="1" i="1" dirty="0" smtClean="0"/>
              <a:t>ne </a:t>
            </a:r>
            <a:r>
              <a:rPr lang="fr-FR" sz="2400" b="1" i="1" dirty="0" smtClean="0"/>
              <a:t>constate pas seulement en une absence de maladie et d’infirmité »</a:t>
            </a:r>
          </a:p>
          <a:p>
            <a:pPr algn="just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-</a:t>
            </a:r>
            <a:r>
              <a:rPr lang="fr-FR" sz="2800" b="1" dirty="0" err="1" smtClean="0">
                <a:solidFill>
                  <a:srgbClr val="FF0000"/>
                </a:solidFill>
              </a:rPr>
              <a:t>Dahlgreen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et </a:t>
            </a:r>
            <a:r>
              <a:rPr lang="fr-FR" sz="2800" b="1" dirty="0" smtClean="0">
                <a:solidFill>
                  <a:srgbClr val="FF0000"/>
                </a:solidFill>
              </a:rPr>
              <a:t>Whitehead, </a:t>
            </a:r>
            <a:r>
              <a:rPr lang="fr-FR" sz="2800" b="1" dirty="0" smtClean="0">
                <a:solidFill>
                  <a:srgbClr val="FF0000"/>
                </a:solidFill>
              </a:rPr>
              <a:t>1991</a:t>
            </a: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: </a:t>
            </a:r>
            <a:r>
              <a:rPr lang="fr-FR" sz="2400" b="1" dirty="0" smtClean="0"/>
              <a:t>« 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Déterminants de la santé </a:t>
            </a:r>
            <a:r>
              <a:rPr lang="fr-FR" sz="2400" b="1" i="1" dirty="0" smtClean="0"/>
              <a:t>» </a:t>
            </a:r>
          </a:p>
          <a:p>
            <a:pPr algn="just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-OMS, 1994, 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santé environnementale </a:t>
            </a:r>
            <a:r>
              <a:rPr lang="fr-FR" sz="2800" b="1" i="1" dirty="0" smtClean="0"/>
              <a:t>: </a:t>
            </a:r>
            <a:r>
              <a:rPr lang="fr-FR" sz="2400" b="1" i="1" dirty="0" smtClean="0"/>
              <a:t>« La bonne santé et le bien-être exigent un </a:t>
            </a:r>
            <a:r>
              <a:rPr lang="fr-FR" sz="2400" b="1" i="1" u="sng" dirty="0" smtClean="0"/>
              <a:t>environnement sain </a:t>
            </a:r>
            <a:r>
              <a:rPr lang="fr-FR" sz="2400" b="1" i="1" dirty="0" smtClean="0"/>
              <a:t>et harmonieux dans lequel les facteurs physiques, psychologiques, sociaux et esthétiques reçoivent l’importance qui leur revient. L</a:t>
            </a:r>
            <a:r>
              <a:rPr lang="fr-FR" sz="2400" b="1" i="1" u="sng" dirty="0" smtClean="0"/>
              <a:t>’environnement</a:t>
            </a:r>
            <a:r>
              <a:rPr lang="fr-FR" sz="2400" b="1" i="1" dirty="0" smtClean="0"/>
              <a:t> doit être considéré comme une ressource pour améliorer les conditions de vie et accroitre le bien-être.»</a:t>
            </a:r>
          </a:p>
          <a:p>
            <a:pPr algn="just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-OMS </a:t>
            </a:r>
            <a:r>
              <a:rPr lang="fr-FR" sz="2800" b="1" dirty="0" smtClean="0">
                <a:solidFill>
                  <a:srgbClr val="FF0000"/>
                </a:solidFill>
              </a:rPr>
              <a:t>+ FAO + </a:t>
            </a:r>
            <a:r>
              <a:rPr lang="fr-FR" sz="2800" b="1" dirty="0" smtClean="0">
                <a:solidFill>
                  <a:srgbClr val="FF0000"/>
                </a:solidFill>
              </a:rPr>
              <a:t>OIE, 2004</a:t>
            </a:r>
            <a:r>
              <a:rPr lang="fr-FR" sz="2400" b="1" dirty="0" smtClean="0">
                <a:solidFill>
                  <a:srgbClr val="FF0000"/>
                </a:solidFill>
              </a:rPr>
              <a:t>: </a:t>
            </a:r>
            <a:r>
              <a:rPr lang="fr-FR" sz="2400" b="1" i="1" dirty="0" smtClean="0"/>
              <a:t>« 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World, One </a:t>
            </a:r>
            <a:r>
              <a:rPr lang="fr-F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ealth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sz="2400" b="1" i="1" dirty="0" smtClean="0"/>
              <a:t>»/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Santé 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globale</a:t>
            </a:r>
          </a:p>
          <a:p>
            <a:pPr algn="just">
              <a:buNone/>
            </a:pPr>
            <a:r>
              <a:rPr lang="fr-FR" sz="2400" b="1" i="1" dirty="0" smtClean="0"/>
              <a:t>«</a:t>
            </a:r>
            <a:r>
              <a:rPr lang="fr-FR" sz="2400" b="1" i="1" dirty="0" smtClean="0"/>
              <a:t>promouvoir des </a:t>
            </a:r>
            <a:r>
              <a:rPr lang="fr-FR" sz="2400" b="1" i="1" dirty="0" smtClean="0"/>
              <a:t>réponses multisectorielles face aux </a:t>
            </a:r>
            <a:r>
              <a:rPr lang="fr-FR" sz="2400" b="1" i="1" dirty="0" smtClean="0"/>
              <a:t>risques alimentaires</a:t>
            </a:r>
            <a:r>
              <a:rPr lang="fr-FR" sz="2400" b="1" i="1" dirty="0" smtClean="0"/>
              <a:t>, aux risques issus des zoonoses et autres menaces pour la santé publique à l</a:t>
            </a:r>
            <a:r>
              <a:rPr lang="fr-FR" sz="2400" b="1" i="1" u="sng" dirty="0" smtClean="0"/>
              <a:t>’interface homme – animal – écosystème…</a:t>
            </a:r>
            <a:r>
              <a:rPr lang="fr-FR" sz="2400" b="1" i="1" dirty="0" smtClean="0"/>
              <a:t> »</a:t>
            </a:r>
          </a:p>
          <a:p>
            <a:pPr>
              <a:buNone/>
            </a:pPr>
            <a:r>
              <a:rPr lang="fr-FR" sz="2800" dirty="0" smtClean="0">
                <a:sym typeface="Wingdings" pitchFamily="2" charset="2"/>
              </a:rPr>
              <a:t></a:t>
            </a:r>
            <a:endParaRPr lang="fr-F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6429396"/>
          <a:ext cx="9144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28604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Santé  environnementale = </a:t>
                      </a:r>
                      <a:r>
                        <a:rPr lang="fr-FR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 Plus </a:t>
                      </a:r>
                      <a:r>
                        <a:rPr lang="fr-FR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que système de </a:t>
                      </a:r>
                      <a:r>
                        <a:rPr lang="fr-FR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soin » =&gt;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Prévention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71504"/>
          </a:xfrm>
        </p:spPr>
        <p:txBody>
          <a:bodyPr>
            <a:noAutofit/>
          </a:bodyPr>
          <a:lstStyle/>
          <a:p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 : crise sanitaire 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syndemie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u="sng" dirty="0" smtClean="0"/>
              <a:t/>
            </a:r>
            <a:br>
              <a:rPr lang="fr-FR" sz="3600" b="1" u="sng" dirty="0" smtClean="0"/>
            </a:br>
            <a:endParaRPr lang="fr-FR" sz="36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71480"/>
            <a:ext cx="9501222" cy="6500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fr-F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</a:t>
            </a:r>
            <a:r>
              <a:rPr lang="fr-F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fr-F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a </a:t>
            </a:r>
            <a:r>
              <a:rPr lang="fr-F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</a:t>
            </a:r>
            <a:r>
              <a:rPr lang="fr-F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It </a:t>
            </a:r>
            <a:r>
              <a:rPr lang="fr-F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fr-F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syndemic</a:t>
            </a:r>
            <a:r>
              <a:rPr lang="fr-F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ctr">
              <a:buNone/>
            </a:pPr>
            <a:r>
              <a:rPr lang="fr-FR" sz="2200" b="1" dirty="0" smtClean="0"/>
              <a:t>    </a:t>
            </a:r>
            <a:r>
              <a:rPr lang="fr-FR" sz="2200" b="1" dirty="0" smtClean="0"/>
              <a:t>                                                            </a:t>
            </a:r>
            <a:r>
              <a:rPr lang="fr-FR" sz="2000" b="1" dirty="0" smtClean="0"/>
              <a:t>(</a:t>
            </a:r>
            <a:r>
              <a:rPr lang="fr-FR" sz="2000" b="1" dirty="0" smtClean="0"/>
              <a:t>Richard </a:t>
            </a:r>
            <a:r>
              <a:rPr lang="fr-FR" sz="2000" b="1" dirty="0" err="1" smtClean="0"/>
              <a:t>Horton,</a:t>
            </a:r>
            <a:r>
              <a:rPr lang="fr-FR" sz="2000" b="1" i="1" dirty="0" err="1" smtClean="0"/>
              <a:t>The</a:t>
            </a:r>
            <a:r>
              <a:rPr lang="fr-FR" sz="2000" b="1" i="1" dirty="0" smtClean="0"/>
              <a:t> Lancet, </a:t>
            </a:r>
            <a:r>
              <a:rPr lang="fr-FR" sz="2000" b="1" dirty="0" smtClean="0"/>
              <a:t>sept. 2020 )</a:t>
            </a:r>
            <a:endParaRPr lang="fr-FR" sz="2000" b="1" i="1" dirty="0"/>
          </a:p>
          <a:p>
            <a:pPr>
              <a:buNone/>
            </a:pPr>
            <a:r>
              <a:rPr lang="fr-FR" sz="2000" b="1" dirty="0" smtClean="0"/>
              <a:t> </a:t>
            </a:r>
            <a:r>
              <a:rPr lang="fr-FR" sz="2000" b="1" dirty="0" smtClean="0"/>
              <a:t>- </a:t>
            </a:r>
            <a:r>
              <a:rPr lang="fr-FR" sz="2000" b="1" u="sng" dirty="0" smtClean="0"/>
              <a:t>situation </a:t>
            </a:r>
            <a:r>
              <a:rPr lang="fr-FR" sz="2000" b="1" u="sng" dirty="0" smtClean="0"/>
              <a:t>sanitaire complexe </a:t>
            </a:r>
            <a:r>
              <a:rPr lang="fr-FR" sz="2000" b="1" dirty="0" smtClean="0"/>
              <a:t>où les interactions pathologiques se potentialisent</a:t>
            </a:r>
          </a:p>
          <a:p>
            <a:pPr>
              <a:buNone/>
            </a:pPr>
            <a:r>
              <a:rPr lang="fr-FR" sz="2000" b="1" dirty="0" smtClean="0"/>
              <a:t> </a:t>
            </a:r>
            <a:r>
              <a:rPr lang="fr-FR" sz="2000" b="1" dirty="0" smtClean="0"/>
              <a:t>- </a:t>
            </a:r>
            <a:r>
              <a:rPr lang="fr-FR" sz="2000" b="1" dirty="0" smtClean="0"/>
              <a:t>facteurs </a:t>
            </a:r>
            <a:r>
              <a:rPr lang="fr-FR" sz="2000" b="1" dirty="0" smtClean="0"/>
              <a:t>de risques et de </a:t>
            </a:r>
            <a:r>
              <a:rPr lang="fr-FR" sz="2000" b="1" u="sng" dirty="0" err="1" smtClean="0"/>
              <a:t>comorbidité</a:t>
            </a:r>
            <a:r>
              <a:rPr lang="fr-FR" sz="2000" b="1" u="sng" dirty="0" smtClean="0"/>
              <a:t> </a:t>
            </a:r>
            <a:r>
              <a:rPr lang="fr-FR" sz="2000" b="1" dirty="0" smtClean="0"/>
              <a:t> </a:t>
            </a:r>
            <a:r>
              <a:rPr lang="fr-FR" sz="2000" b="1" dirty="0" smtClean="0"/>
              <a:t>se cumulent et </a:t>
            </a:r>
            <a:r>
              <a:rPr lang="fr-FR" sz="2000" b="1" dirty="0" smtClean="0"/>
              <a:t>exacerbent les maladies</a:t>
            </a:r>
          </a:p>
          <a:p>
            <a:pPr>
              <a:buNone/>
            </a:pPr>
            <a:r>
              <a:rPr lang="fr-FR" sz="2400" b="1" dirty="0" smtClean="0"/>
              <a:t>  </a:t>
            </a:r>
            <a:r>
              <a:rPr lang="fr-FR" sz="2400" b="1" dirty="0" smtClean="0"/>
              <a:t>=&gt;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pandémie + maladies chroniques + inégalités  =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syndémie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None/>
            </a:pPr>
            <a:r>
              <a:rPr lang="fr-FR" sz="2400" b="1" dirty="0" smtClean="0"/>
              <a:t>1.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Pandémie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-19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fr-FR" sz="2400" baseline="30000" dirty="0" err="1" smtClean="0"/>
              <a:t>è</a:t>
            </a:r>
            <a:r>
              <a:rPr lang="fr-FR" sz="2400" b="1" baseline="30000" dirty="0" err="1" smtClean="0"/>
              <a:t>me</a:t>
            </a:r>
            <a:r>
              <a:rPr lang="fr-FR" sz="2400" b="1" dirty="0" smtClean="0"/>
              <a:t> vague (120 000 morts </a:t>
            </a:r>
            <a:r>
              <a:rPr lang="fr-FR" sz="2400" b="1" dirty="0" smtClean="0"/>
              <a:t>France/5,5 </a:t>
            </a:r>
            <a:r>
              <a:rPr lang="fr-FR" sz="2400" b="1" dirty="0" smtClean="0"/>
              <a:t>M monde)</a:t>
            </a:r>
          </a:p>
          <a:p>
            <a:pPr marL="457200" indent="-457200">
              <a:buNone/>
            </a:pPr>
            <a:r>
              <a:rPr lang="fr-FR" sz="2400" b="1" dirty="0" smtClean="0"/>
              <a:t>2.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Epidémie de maladies non transmissibles </a:t>
            </a:r>
            <a:r>
              <a:rPr lang="fr-FR" sz="2400" b="1" dirty="0" smtClean="0"/>
              <a:t>(21 M de cas /12 M ALD)</a:t>
            </a:r>
          </a:p>
          <a:p>
            <a:pPr marL="457200" indent="-457200">
              <a:buNone/>
            </a:pPr>
            <a:r>
              <a:rPr lang="fr-FR" sz="2400" b="1" dirty="0" smtClean="0"/>
              <a:t>3.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Inégalités sociales de santé </a:t>
            </a:r>
            <a:r>
              <a:rPr lang="fr-FR" sz="2400" b="1" dirty="0" smtClean="0"/>
              <a:t>(pauvreté 9,2 M/déserts médicaux 3,8 M)</a:t>
            </a:r>
          </a:p>
          <a:p>
            <a:pPr marL="457200" indent="-457200">
              <a:buNone/>
            </a:pPr>
            <a:r>
              <a:rPr lang="fr-FR" sz="2400" b="1" dirty="0" smtClean="0"/>
              <a:t>+ 4.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Effets sanitaires du dérèglement climatique </a:t>
            </a:r>
            <a:r>
              <a:rPr lang="fr-FR" sz="2400" b="1" dirty="0" smtClean="0"/>
              <a:t>: effets directs/indirects</a:t>
            </a:r>
            <a:endParaRPr lang="fr-FR" sz="2400" b="1" dirty="0" smtClean="0">
              <a:sym typeface="Wingdings" pitchFamily="2" charset="2"/>
            </a:endParaRPr>
          </a:p>
          <a:p>
            <a:pPr marL="457200" indent="-457200">
              <a:buNone/>
            </a:pPr>
            <a:r>
              <a:rPr lang="fr-FR" sz="2000" b="1" dirty="0" smtClean="0">
                <a:sym typeface="Wingdings" pitchFamily="2" charset="2"/>
              </a:rPr>
              <a:t>                       </a:t>
            </a:r>
          </a:p>
          <a:p>
            <a:pPr marL="457200" indent="-457200">
              <a:buNone/>
            </a:pPr>
            <a:r>
              <a:rPr lang="fr-FR" sz="2000" b="1" dirty="0" smtClean="0">
                <a:sym typeface="Wingdings" pitchFamily="2" charset="2"/>
              </a:rPr>
              <a:t> </a:t>
            </a:r>
            <a:r>
              <a:rPr lang="fr-FR" sz="2000" b="1" dirty="0" smtClean="0">
                <a:sym typeface="Wingdings" pitchFamily="2" charset="2"/>
              </a:rPr>
              <a:t>            </a:t>
            </a:r>
            <a:r>
              <a:rPr lang="fr-FR" sz="2000" b="1" dirty="0" smtClean="0">
                <a:sym typeface="Wingdings" pitchFamily="2" charset="2"/>
              </a:rPr>
              <a:t> -  </a:t>
            </a:r>
            <a:r>
              <a:rPr lang="fr-FR" sz="2000" b="1" dirty="0" smtClean="0"/>
              <a:t>Quels </a:t>
            </a:r>
            <a:r>
              <a:rPr lang="fr-FR" sz="2000" b="1" dirty="0" smtClean="0"/>
              <a:t>facteurs environnementaux </a:t>
            </a:r>
            <a:r>
              <a:rPr lang="fr-FR" sz="2000" b="1" dirty="0" smtClean="0"/>
              <a:t>sont les causes </a:t>
            </a:r>
            <a:r>
              <a:rPr lang="fr-FR" sz="2000" b="1" dirty="0" smtClean="0"/>
              <a:t>de ces pathologies </a:t>
            </a:r>
            <a:r>
              <a:rPr lang="fr-FR" sz="2000" b="1" dirty="0" smtClean="0"/>
              <a:t>?</a:t>
            </a:r>
            <a:endParaRPr lang="fr-FR" sz="2000" b="1" dirty="0" smtClean="0"/>
          </a:p>
          <a:p>
            <a:pPr marL="457200" indent="-457200">
              <a:buNone/>
            </a:pPr>
            <a:r>
              <a:rPr lang="fr-FR" sz="2000" b="1" dirty="0"/>
              <a:t> </a:t>
            </a:r>
            <a:r>
              <a:rPr lang="fr-FR" sz="2000" b="1" dirty="0" smtClean="0"/>
              <a:t> </a:t>
            </a:r>
            <a:r>
              <a:rPr lang="fr-FR" sz="2000" b="1" dirty="0" smtClean="0"/>
              <a:t>            </a:t>
            </a:r>
            <a:r>
              <a:rPr lang="fr-FR" sz="2000" b="1" dirty="0" smtClean="0">
                <a:sym typeface="Wingdings" pitchFamily="2" charset="2"/>
              </a:rPr>
              <a:t>-  </a:t>
            </a:r>
            <a:r>
              <a:rPr lang="fr-FR" sz="2000" b="1" dirty="0" smtClean="0"/>
              <a:t>Que </a:t>
            </a:r>
            <a:r>
              <a:rPr lang="fr-FR" sz="2000" b="1" dirty="0" smtClean="0"/>
              <a:t>peut l’urbanisme ? </a:t>
            </a:r>
            <a:r>
              <a:rPr lang="fr-FR" sz="2000" b="1" dirty="0" smtClean="0"/>
              <a:t> </a:t>
            </a:r>
            <a:r>
              <a:rPr lang="fr-FR" sz="2000" b="1" dirty="0" smtClean="0"/>
              <a:t>Quel </a:t>
            </a:r>
            <a:r>
              <a:rPr lang="fr-FR" sz="2000" b="1" i="1" dirty="0" smtClean="0"/>
              <a:t>éco-urbanisme</a:t>
            </a:r>
            <a:r>
              <a:rPr lang="fr-FR" sz="2000" b="1" dirty="0" smtClean="0"/>
              <a:t> favorable à la santé </a:t>
            </a:r>
            <a:r>
              <a:rPr lang="fr-FR" sz="2000" b="1" dirty="0" smtClean="0"/>
              <a:t>?</a:t>
            </a:r>
          </a:p>
          <a:p>
            <a:pPr marL="457200" indent="-457200">
              <a:buFont typeface="Wingdings"/>
              <a:buChar char="è"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4 leviers d’action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1/échapper aux pandémies, 2/réduire les</a:t>
            </a:r>
          </a:p>
          <a:p>
            <a:pPr marL="457200" indent="-457200">
              <a:buNone/>
            </a:pP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maladies chroniques, 3/corriger les inégalités, 4/limiter les effets du CC </a:t>
            </a:r>
            <a:endParaRPr lang="fr-F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Échapper aux pandémies: 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</a:t>
            </a:r>
            <a:r>
              <a:rPr lang="fr-F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</a:t>
            </a:r>
            <a:r>
              <a:rPr lang="fr-FR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fr-F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  <a:endParaRPr lang="fr-F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71480"/>
            <a:ext cx="9358346" cy="6572296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fr-FR" b="1" dirty="0" smtClean="0"/>
              <a:t>1984 «</a:t>
            </a:r>
            <a:r>
              <a:rPr lang="fr-FR" b="1" i="1" dirty="0" smtClean="0"/>
              <a:t> One </a:t>
            </a:r>
            <a:r>
              <a:rPr lang="fr-FR" b="1" i="1" dirty="0" err="1" smtClean="0"/>
              <a:t>medecine</a:t>
            </a:r>
            <a:r>
              <a:rPr lang="fr-FR" b="1" i="1" dirty="0" smtClean="0"/>
              <a:t> » </a:t>
            </a:r>
            <a:r>
              <a:rPr lang="fr-FR" b="1" dirty="0" smtClean="0"/>
              <a:t>(Calvin Schwab)</a:t>
            </a:r>
          </a:p>
          <a:p>
            <a:r>
              <a:rPr lang="fr-FR" b="1" dirty="0" smtClean="0"/>
              <a:t>2004 </a:t>
            </a:r>
            <a:r>
              <a:rPr lang="fr-FR" b="1" i="1" dirty="0" smtClean="0"/>
              <a:t>« One </a:t>
            </a:r>
            <a:r>
              <a:rPr lang="fr-FR" b="1" i="1" dirty="0" err="1" smtClean="0"/>
              <a:t>Health</a:t>
            </a:r>
            <a:r>
              <a:rPr lang="fr-FR" b="1" i="1" dirty="0" smtClean="0"/>
              <a:t> » </a:t>
            </a:r>
            <a:r>
              <a:rPr lang="fr-FR" b="1" dirty="0" smtClean="0"/>
              <a:t>:   biodiversité en déclin /nouvelles maladies émergentes </a:t>
            </a:r>
          </a:p>
          <a:p>
            <a:r>
              <a:rPr lang="fr-FR" b="1" dirty="0" smtClean="0"/>
              <a:t>2009 OMS + OIE+ FAO : </a:t>
            </a:r>
            <a:r>
              <a:rPr lang="fr-FR" b="1" i="1" dirty="0" smtClean="0"/>
              <a:t>« One World, One </a:t>
            </a:r>
            <a:r>
              <a:rPr lang="fr-FR" b="1" i="1" dirty="0" err="1"/>
              <a:t>H</a:t>
            </a:r>
            <a:r>
              <a:rPr lang="fr-FR" b="1" i="1" dirty="0" err="1" smtClean="0"/>
              <a:t>ealth</a:t>
            </a:r>
            <a:r>
              <a:rPr lang="fr-FR" b="1" i="1" dirty="0" smtClean="0"/>
              <a:t> » -&gt; </a:t>
            </a:r>
            <a:r>
              <a:rPr lang="fr-FR" b="1" dirty="0" smtClean="0"/>
              <a:t>homme/animal/ écosystème</a:t>
            </a:r>
          </a:p>
          <a:p>
            <a:r>
              <a:rPr lang="fr-FR" b="1" dirty="0" smtClean="0"/>
              <a:t>2020  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 Conseil Une Seule Santé /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IPBES: « </a:t>
            </a:r>
            <a:r>
              <a:rPr lang="fr-F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pire est à venir : 850000 virus.. »</a:t>
            </a:r>
          </a:p>
          <a:p>
            <a:pPr>
              <a:buNone/>
            </a:pPr>
            <a:r>
              <a:rPr lang="fr-FR" b="1" dirty="0" smtClean="0">
                <a:sym typeface="Wingdings" pitchFamily="2" charset="2"/>
              </a:rPr>
              <a:t>      </a:t>
            </a:r>
            <a:r>
              <a:rPr lang="fr-FR" b="1" dirty="0" smtClean="0"/>
              <a:t>75% des maladies infectieuses émergentes = zoonoses</a:t>
            </a:r>
          </a:p>
          <a:p>
            <a:pPr>
              <a:buNone/>
            </a:pPr>
            <a:r>
              <a:rPr lang="fr-FR" sz="2900" b="1" dirty="0" smtClean="0"/>
              <a:t>    </a:t>
            </a:r>
            <a:r>
              <a:rPr lang="fr-FR" b="1" dirty="0" smtClean="0">
                <a:sym typeface="Wingdings" pitchFamily="2" charset="2"/>
              </a:rPr>
              <a:t>  Virus : </a:t>
            </a:r>
            <a:r>
              <a:rPr lang="fr-FR" b="1" dirty="0" smtClean="0"/>
              <a:t>SIDA / SRAS/MERS/CHIKUNGAYA/EBOLA/Grippe aviaire… COVID-19</a:t>
            </a:r>
          </a:p>
          <a:p>
            <a:pPr>
              <a:buNone/>
            </a:pPr>
            <a:r>
              <a:rPr lang="fr-FR" sz="2900" b="1" dirty="0" smtClean="0"/>
              <a:t>            </a:t>
            </a:r>
            <a:r>
              <a:rPr lang="fr-FR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</a:t>
            </a:r>
            <a:r>
              <a:rPr lang="fr-FR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</a:t>
            </a:r>
            <a:r>
              <a:rPr lang="fr-FR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-19, maladie de l’</a:t>
            </a:r>
            <a:r>
              <a:rPr lang="fr-FR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Anthropocène</a:t>
            </a:r>
            <a:r>
              <a:rPr lang="fr-FR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</a:t>
            </a:r>
            <a:r>
              <a:rPr lang="fr-FR" sz="2900" b="1" dirty="0" smtClean="0"/>
              <a:t>(Ph. </a:t>
            </a:r>
            <a:r>
              <a:rPr lang="fr-FR" sz="2900" b="1" dirty="0" err="1" smtClean="0"/>
              <a:t>Sansonetti</a:t>
            </a:r>
            <a:r>
              <a:rPr lang="fr-FR" sz="2900" b="1" dirty="0" smtClean="0"/>
              <a:t>) </a:t>
            </a:r>
          </a:p>
          <a:p>
            <a:pPr>
              <a:buNone/>
            </a:pPr>
            <a:r>
              <a:rPr lang="fr-FR" sz="2900" b="1" dirty="0" smtClean="0"/>
              <a:t>           </a:t>
            </a:r>
            <a:r>
              <a:rPr lang="fr-FR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Perturbation de l’environnement</a:t>
            </a:r>
            <a:r>
              <a:rPr lang="fr-F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fr-FR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Impacts des activités humaines</a:t>
            </a:r>
            <a:endParaRPr lang="fr-FR" sz="2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Symbol"/>
              <a:buChar char="Þ"/>
            </a:pPr>
            <a:endParaRPr lang="fr-FR" sz="2000" b="1" dirty="0" smtClean="0"/>
          </a:p>
          <a:p>
            <a:pPr>
              <a:buFont typeface="Symbol"/>
              <a:buChar char="Þ"/>
            </a:pPr>
            <a:endParaRPr lang="fr-FR" sz="2000" b="1" dirty="0"/>
          </a:p>
          <a:p>
            <a:pPr>
              <a:buFont typeface="Symbol"/>
              <a:buChar char="Þ"/>
            </a:pPr>
            <a:endParaRPr lang="fr-FR" sz="2000" b="1" dirty="0" smtClean="0"/>
          </a:p>
          <a:p>
            <a:pPr>
              <a:buFont typeface="Symbol"/>
              <a:buChar char="Þ"/>
            </a:pPr>
            <a:endParaRPr lang="fr-FR" sz="2000" b="1" dirty="0"/>
          </a:p>
          <a:p>
            <a:pPr>
              <a:buFont typeface="Symbol"/>
              <a:buChar char="Þ"/>
            </a:pPr>
            <a:endParaRPr lang="fr-FR" sz="2000" b="1" dirty="0" smtClean="0"/>
          </a:p>
          <a:p>
            <a:pPr>
              <a:buFont typeface="Symbol"/>
              <a:buChar char="Þ"/>
            </a:pPr>
            <a:endParaRPr lang="fr-FR" sz="2000" b="1" dirty="0"/>
          </a:p>
          <a:p>
            <a:pPr>
              <a:buFont typeface="Symbol"/>
              <a:buChar char="Þ"/>
            </a:pPr>
            <a:endParaRPr lang="fr-FR" sz="2000" b="1" dirty="0" smtClean="0"/>
          </a:p>
          <a:p>
            <a:pPr>
              <a:buFont typeface="Symbol"/>
              <a:buChar char="Þ"/>
            </a:pPr>
            <a:endParaRPr lang="fr-FR" sz="2000" b="1" dirty="0"/>
          </a:p>
          <a:p>
            <a:pPr>
              <a:buFont typeface="Symbol"/>
              <a:buChar char="Þ"/>
            </a:pPr>
            <a:endParaRPr lang="fr-FR" sz="2000" b="1" dirty="0" smtClean="0"/>
          </a:p>
          <a:p>
            <a:pPr>
              <a:buFont typeface="Symbol"/>
              <a:buChar char="Þ"/>
            </a:pPr>
            <a:endParaRPr lang="fr-FR" sz="2000" b="1" dirty="0" smtClean="0"/>
          </a:p>
          <a:p>
            <a:pPr>
              <a:buFont typeface="Symbol"/>
              <a:buChar char="Þ"/>
            </a:pPr>
            <a:endParaRPr lang="fr-FR" sz="2000" b="1" dirty="0"/>
          </a:p>
          <a:p>
            <a:pPr>
              <a:buNone/>
            </a:pPr>
            <a:r>
              <a:rPr lang="fr-FR" sz="2000" b="1" dirty="0" smtClean="0"/>
              <a:t>                                                                                 </a:t>
            </a:r>
          </a:p>
          <a:p>
            <a:pPr>
              <a:buNone/>
            </a:pPr>
            <a:r>
              <a:rPr lang="fr-FR" sz="2000" b="1" dirty="0"/>
              <a:t> </a:t>
            </a:r>
            <a:r>
              <a:rPr lang="fr-FR" sz="2000" b="1" dirty="0" smtClean="0"/>
              <a:t>                                                                                  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/>
              <a:t> </a:t>
            </a:r>
            <a:r>
              <a:rPr lang="fr-FR" sz="2000" b="1" dirty="0" smtClean="0"/>
              <a:t>                                                                                              </a:t>
            </a:r>
          </a:p>
          <a:p>
            <a:pPr>
              <a:buNone/>
            </a:pPr>
            <a:r>
              <a:rPr lang="fr-F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</a:t>
            </a:r>
            <a:r>
              <a:rPr lang="fr-F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   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santé globale menacé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800" b="1" dirty="0" smtClean="0">
                <a:solidFill>
                  <a:srgbClr val="FF0000"/>
                </a:solidFill>
              </a:rPr>
              <a:t>        </a:t>
            </a:r>
            <a:r>
              <a:rPr lang="fr-FR" sz="2800" b="1" dirty="0" smtClean="0">
                <a:solidFill>
                  <a:srgbClr val="FF0000"/>
                </a:solidFill>
              </a:rPr>
              <a:t>                         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urbanisation/agriculture/déforestation</a:t>
            </a:r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extractivisme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/métabolisme urbain…</a:t>
            </a:r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Symbol"/>
              <a:buChar char="Þ"/>
            </a:pPr>
            <a:endParaRPr lang="fr-FR" sz="2000" b="1" dirty="0"/>
          </a:p>
          <a:p>
            <a:pPr>
              <a:buFont typeface="Symbol"/>
              <a:buChar char="Þ"/>
            </a:pPr>
            <a:endParaRPr lang="fr-FR" sz="2000" b="1" dirty="0" smtClean="0"/>
          </a:p>
          <a:p>
            <a:pPr>
              <a:buFont typeface="Symbol"/>
              <a:buChar char="Þ"/>
            </a:pPr>
            <a:endParaRPr lang="fr-FR" sz="2000" b="1" dirty="0"/>
          </a:p>
          <a:p>
            <a:pPr>
              <a:buFont typeface="Symbol"/>
              <a:buChar char="Þ"/>
            </a:pPr>
            <a:endParaRPr lang="fr-FR" sz="2000" b="1" dirty="0" smtClean="0"/>
          </a:p>
          <a:p>
            <a:pPr>
              <a:buFont typeface="Symbol"/>
              <a:buChar char="Þ"/>
            </a:pPr>
            <a:endParaRPr lang="fr-FR" sz="2000" b="1" dirty="0"/>
          </a:p>
          <a:p>
            <a:pPr>
              <a:buFont typeface="Symbol"/>
              <a:buChar char="Þ"/>
            </a:pPr>
            <a:endParaRPr lang="fr-FR" sz="2000" b="1" dirty="0" smtClean="0"/>
          </a:p>
          <a:p>
            <a:pPr>
              <a:buFont typeface="Symbol"/>
              <a:buChar char="Þ"/>
            </a:pPr>
            <a:endParaRPr lang="fr-FR" sz="2000" b="1" dirty="0"/>
          </a:p>
        </p:txBody>
      </p:sp>
      <p:pic>
        <p:nvPicPr>
          <p:cNvPr id="4" name="Picture 3" descr="C:\Users\User\Desktop\téléchargem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3786214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èche droite 11"/>
          <p:cNvSpPr/>
          <p:nvPr/>
        </p:nvSpPr>
        <p:spPr>
          <a:xfrm>
            <a:off x="1357290" y="4929198"/>
            <a:ext cx="1428760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19131857">
            <a:off x="1091561" y="4296165"/>
            <a:ext cx="1357322" cy="302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 rot="16200000" flipH="1">
            <a:off x="2357422" y="3929066"/>
            <a:ext cx="1143008" cy="71438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357290" y="5929330"/>
            <a:ext cx="1571636" cy="1588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6429388" y="3000372"/>
            <a:ext cx="1143008" cy="10715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 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857752" y="5000636"/>
            <a:ext cx="1143008" cy="1128714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 H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7643834" y="5143512"/>
            <a:ext cx="1143008" cy="107157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8072462" y="5429264"/>
            <a:ext cx="61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 A</a:t>
            </a:r>
            <a:endParaRPr lang="fr-FR" dirty="0"/>
          </a:p>
        </p:txBody>
      </p:sp>
      <p:cxnSp>
        <p:nvCxnSpPr>
          <p:cNvPr id="38" name="Connecteur droit avec flèche 37"/>
          <p:cNvCxnSpPr/>
          <p:nvPr/>
        </p:nvCxnSpPr>
        <p:spPr>
          <a:xfrm rot="16200000" flipH="1">
            <a:off x="7250925" y="4179099"/>
            <a:ext cx="1143008" cy="64294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6072198" y="5929330"/>
            <a:ext cx="1571636" cy="1588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èche droite 40"/>
          <p:cNvSpPr/>
          <p:nvPr/>
        </p:nvSpPr>
        <p:spPr>
          <a:xfrm rot="18377739">
            <a:off x="5548490" y="4453365"/>
            <a:ext cx="1388586" cy="289802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droite 41"/>
          <p:cNvSpPr/>
          <p:nvPr/>
        </p:nvSpPr>
        <p:spPr>
          <a:xfrm flipV="1">
            <a:off x="6072198" y="5429264"/>
            <a:ext cx="1500198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/>
          <p:nvPr/>
        </p:nvCxnSpPr>
        <p:spPr>
          <a:xfrm rot="16200000" flipH="1">
            <a:off x="6934685" y="4281025"/>
            <a:ext cx="1228498" cy="667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4820</TotalTime>
  <Words>1384</Words>
  <Application>Microsoft Office PowerPoint</Application>
  <PresentationFormat>Affichage à l'écran (4:3)</PresentationFormat>
  <Paragraphs>264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Urbanisme et santé environnementale:   du diagnostic à l’action </vt:lpstr>
      <vt:lpstr>Diapositive 2</vt:lpstr>
      <vt:lpstr>Diapositive 3</vt:lpstr>
      <vt:lpstr>De l’hygiénisme à l’écologisme </vt:lpstr>
      <vt:lpstr>Diapositive 5</vt:lpstr>
      <vt:lpstr>Diapositive 6</vt:lpstr>
      <vt:lpstr>Evolution de la notion de santé   </vt:lpstr>
      <vt:lpstr>Diagnostic : crise sanitaire = une syndemie  </vt:lpstr>
      <vt:lpstr>1. Échapper aux pandémies: « One Health »</vt:lpstr>
      <vt:lpstr>2.Réduire l’épidémie de maladies chroniques </vt:lpstr>
      <vt:lpstr>Levier d’action : réduire les maladies chroniques </vt:lpstr>
      <vt:lpstr>Diapositive 12</vt:lpstr>
      <vt:lpstr>3.Corriger les inégalités de santé (déterminants)</vt:lpstr>
      <vt:lpstr>Lutte contre les inégalités en santé :   bref historique des politiques</vt:lpstr>
      <vt:lpstr>       Déserts médicaux                   Inégalités des niveaux de vie                    </vt:lpstr>
      <vt:lpstr>4. Limiter les incidences sanitaires  du changement  climatique (CC)</vt:lpstr>
      <vt:lpstr>   Incidences sanitaires  du climat : effets directs et indirects- - Effets directs sur l’organisme : conséquences du stress thermique, de la dégradation de la qualité de l’air, des catastrophes naturelles… - Effets indirects sur l’organisme : apparition de nouveaux germes pathogènes  par de nouveaux vecteurs animaux, qui accelèrent l’émergence de maladies infectieuses ou parasitaires nouvelles.  </vt:lpstr>
      <vt:lpstr>Urbanisme bioclimatique = réponse au CC  par double action Atténuation                           Adaptation 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Urbanisme et santé environnementale  du diagnostic à l’action</dc:title>
  <dc:creator>User</dc:creator>
  <cp:lastModifiedBy>User</cp:lastModifiedBy>
  <cp:revision>42</cp:revision>
  <dcterms:created xsi:type="dcterms:W3CDTF">2022-02-06T11:27:05Z</dcterms:created>
  <dcterms:modified xsi:type="dcterms:W3CDTF">2022-09-23T22:18:13Z</dcterms:modified>
</cp:coreProperties>
</file>