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15" r:id="rId3"/>
    <p:sldId id="260" r:id="rId4"/>
    <p:sldId id="259" r:id="rId5"/>
    <p:sldId id="308" r:id="rId6"/>
    <p:sldId id="262" r:id="rId7"/>
    <p:sldId id="321" r:id="rId8"/>
    <p:sldId id="319" r:id="rId9"/>
    <p:sldId id="309" r:id="rId10"/>
    <p:sldId id="310" r:id="rId11"/>
    <p:sldId id="311" r:id="rId12"/>
    <p:sldId id="320" r:id="rId13"/>
    <p:sldId id="314" r:id="rId14"/>
    <p:sldId id="316" r:id="rId15"/>
    <p:sldId id="313" r:id="rId16"/>
    <p:sldId id="318" r:id="rId17"/>
    <p:sldId id="317" r:id="rId18"/>
    <p:sldId id="32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345" autoAdjust="0"/>
  </p:normalViewPr>
  <p:slideViewPr>
    <p:cSldViewPr snapToGrid="0">
      <p:cViewPr varScale="1">
        <p:scale>
          <a:sx n="57" d="100"/>
          <a:sy n="57" d="100"/>
        </p:scale>
        <p:origin x="1680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5.38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76 1 24575,'-5'11'0,"-9"11"0,-13 18 0,-3 4-8191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5T14:42:06.55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01.74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24575,'17'31'0,"43"56"0,-10-16 0,9 15 0,-35-54 0,-1 1 0,-2 1 0,24 53 0,124 289 0,-136-314 0,3-1 0,3-2 0,80 94 0,69 39 0,-150-158 0,1-2 0,2-2 0,53 30 0,-15-18 0,-33-19 0,-1 3 0,0 1 0,63 53 0,502 486 0,-298-282 0,-172-158 0,-27-27 0,-28-26 0,96 106 0,-86-69 0,269 280 0,-218-248 0,-6 6 0,186 256 0,-109-131 0,-97-159 0,-19-21 0,-95-87 0,263 283 0,138 239 0,-257-323 0,-86-125 0,87 82 0,-27-32 0,23 47 0,-76-89 0,0 1 0,62 71 0,27 32 0,-56-64 0,-66-78 0,-23-30 0,27 29 0,-24-32 20,1-1 0,1-1 0,0 0 0,1-2 0,45 21 0,118 35-1505,-143-56-5341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2.15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4.8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5.22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5.57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6.1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6.89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24575,'0'6'0,"0"7"0,0 2-8191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8.28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8.8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6.24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9.36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19.68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0.48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0.90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1.30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7.21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7.87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8.24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8.59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8.98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6.59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29.65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30.00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31.34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7.1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32 1 24575,'-6'6'0,"-2"8"0,1 7 0,1 7 0,1-2-8191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7.64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8.19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 24575,'0'-6'0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9.52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6T17:53:49.87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22 1 24575,'0'5'0,"0"21"0,0 34 0,-6 32 0,-2 11 0,1-11-8191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5T14:42:05.41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1 923 24575,'0'-2'0,"0"-1"0,0 1 0,1-1 0,0 1 0,-1-1 0,1 1 0,0-1 0,0 1 0,0 0 0,0-1 0,1 1 0,-1 0 0,0 0 0,1 0 0,0 0 0,-1 0 0,1 0 0,0 1 0,0-1 0,0 1 0,5-3 0,4-3 0,0 2 0,0 0 0,18-5 0,-12 3 0,352-167 0,-229 102 0,203-105 0,-326 170 0,1 0 0,0 1 0,0 0 0,0 2 0,28-4 0,92 0 0,-74 5 0,125-8 0,212-7 0,-144 6 0,-6-1 0,20 14 0,189-2 0,-101-25 0,-189-2 0,484-76 0,-46-33 0,-593 132 0,-6 2 0,0 0 0,0 0 0,1 1 0,9-1 0,-19 3-12,0 0-1,-1 1 1,1-1-1,0 0 1,0 0-1,0 0 1,-1 0-1,1 0 1,0 0-1,0 0 0,0 1 1,0-1-1,-1 0 1,1 0-1,0 0 1,0 0-1,0 1 1,0-1-1,0 0 1,0 0-1,0 0 1,-1 1-1,1-1 1,0 0-1,0 0 1,0 0-1,0 1 1,0-1-1,0 0 1,0 0-1,0 0 0,0 1 1,0-1-1,0 0 1,0 0-1,0 0 1,0 1-1,0-1 1,1 0-1,-1 0 1,0 0-1,0 1 1,0-1-1,0 0 1,0 0-1,0 0 1,0 1-1,1-1 1,-1 0-1,0 0 0,0 0 1,0 0-1,0 0 1,1 0-1,-1 1 1,0-1-1,0 0 1,0 0-1,1 0 1,-1 0-1,0 0 1,0 0-1,0 0 1,1 0-1,-1 0 1,0 0-1,-1 1-513,-9 10-6300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577EC-DFB8-4AAC-B029-0D0ED379807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F7E06-B00D-4E40-9836-5DA535567F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64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>
            <a:extLst>
              <a:ext uri="{FF2B5EF4-FFF2-40B4-BE49-F238E27FC236}">
                <a16:creationId xmlns:a16="http://schemas.microsoft.com/office/drawing/2014/main" id="{F7676C80-331A-6E3E-087F-D9E7C92ACA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ce réservé des commentaires 2">
            <a:extLst>
              <a:ext uri="{FF2B5EF4-FFF2-40B4-BE49-F238E27FC236}">
                <a16:creationId xmlns:a16="http://schemas.microsoft.com/office/drawing/2014/main" id="{81B9508F-3813-6145-2501-92ACA2723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ea typeface="ＭＳ Ｐゴシック" panose="020B0600070205080204" pitchFamily="34" charset="-128"/>
            </a:endParaRPr>
          </a:p>
        </p:txBody>
      </p:sp>
      <p:sp>
        <p:nvSpPr>
          <p:cNvPr id="41988" name="Espace réservé du numéro de diapositive 3">
            <a:extLst>
              <a:ext uri="{FF2B5EF4-FFF2-40B4-BE49-F238E27FC236}">
                <a16:creationId xmlns:a16="http://schemas.microsoft.com/office/drawing/2014/main" id="{B947A65E-C15E-1E25-1EAE-6572E634E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A4F73E-B7EA-4E1B-A3F0-6EAD84667C05}" type="slidenum">
              <a:rPr lang="fr-FR" altLang="fr-FR"/>
              <a:pPr eaLnBrk="1" hangingPunct="1"/>
              <a:t>5</a:t>
            </a:fld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62D10-01DC-A641-46BE-4C6A0C9EF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81A080-B3EE-C09A-1DF0-4E8F37B63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26BCF0-6073-351E-40DF-A3EDFE5A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236948-1D7E-FD19-693E-C64A7BE4E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2EC48A-9D58-5A70-C4F0-ED14A433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06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DE1BA7-3473-AFFD-4B56-5B5BC782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F4886C-E896-4D5F-DCC5-C398D2F0E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1A7E8E-0334-8666-D0FE-94C770028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58AE37-A30F-DB76-855A-9E184148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177504-CA5A-B2A0-BBA2-4B8F3AF2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27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3AD40A4-1A62-6D91-F996-BB64A1E2D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AB52CD-DF53-0CB4-6213-C0321F9FD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0EEAB1-AFEE-874A-F743-AB8503DE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E95E71-E26B-899E-5902-6B593898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C92F9-1256-7274-5EFA-495C7FBC7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04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E20D8-C99E-5E36-F1E2-7A37D4C8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0867AD-723C-1564-F73D-81251C7FD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89E9D8-9442-F020-D3DF-54DE1CFC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349E97-7CA5-9382-F3F2-85B01D66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2CE9B7-CA2D-592D-6000-72227CC3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99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A4025-F971-807E-098A-0BC8B011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7B68BA-30CF-2F07-AD76-CE5D3A21C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10B7AC-6731-38EE-94AF-27FDE4058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B0C40B-E6EB-C1C4-C9A2-7F676B99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BA9423-436D-D0AC-85B8-592E5098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26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24B21D-6F57-CC43-59D9-1721A6F9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72365A-5066-8472-1520-271AFF7F8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FBBFA0-5DD6-B149-74D1-C159302B2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7A6A2C-47DC-8441-060F-2997689E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9D90F9-EDDF-3C01-371F-F0EB4057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D89511-5EE3-7A83-1200-F9A4E48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67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D0721-F985-2ADA-3609-DAE233D8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01F218-A9A0-1409-1384-7962E97A0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68B666-06C7-013C-2099-65AEB153B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AFACD2-367E-6FAD-F04D-B921DA14D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998916-5FB8-8C9F-2566-00674143F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25AA34-604D-C411-15F3-E82C228F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7C90832-B3C3-2ED5-741A-ED6A3C93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3166D29-FC92-034F-42C3-6F9DAEF0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34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B46B5-E6A4-1BDF-11C0-484A0ABE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145983A-17D6-E53E-D1F4-3E3A6499A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480057-F5C4-CF1D-501E-CA85763AC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F89BE6-6791-599A-F7EB-466B1A5D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80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F8D3FA-DB2D-F9CC-44BE-AF545C72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1C15D4-9F7A-D016-56A7-7DD5B883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54EA13-DC41-A212-D2F2-DB21E516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72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E9981E-A13E-96EB-E8E4-19227829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ED5C93-B026-8273-F649-8CCE26117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891C76-32BA-B57F-5B4A-62ECF4E9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D32B23-10B5-FC6F-8C3D-518072FB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C725EB-27C0-4471-35E9-904754ED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DC6EBB-3CBB-E1CE-85E1-FCD83AED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6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8ACA0-9DB9-94B7-2F3D-EFE263CF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6A9BD4D-5388-B004-28C9-55A6C3455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7D411E-73A7-B7FF-258A-AC903EDC8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2DA462-73FD-D03B-02B3-89F99F41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DEC36C-4D11-09B2-B997-AE198F04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E1339D-948D-3F69-0794-FB3CE4D5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50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BE03398-95C2-17F3-2E7C-22DB409F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FADA16-E329-5FB9-F5E3-EE156980F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6B423C-7395-C687-728C-8BF28E7B6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6D45F-A994-440C-B31D-4D6F5A5D4745}" type="datetimeFigureOut">
              <a:rPr lang="fr-FR" smtClean="0"/>
              <a:t>17/09/2022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93F28F-39BF-9589-80E4-7F65540E6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82D80B-735A-41EB-9AD4-430DAE870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6EEE-DFA3-4941-8577-10044A8F43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78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0.png"/><Relationship Id="rId2" Type="http://schemas.openxmlformats.org/officeDocument/2006/relationships/image" Target="../media/image13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6.xml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10" Type="http://schemas.openxmlformats.org/officeDocument/2006/relationships/customXml" Target="../ink/ink5.xml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customXml" Target="../ink/ink14.xml"/><Relationship Id="rId18" Type="http://schemas.openxmlformats.org/officeDocument/2006/relationships/customXml" Target="../ink/ink18.xml"/><Relationship Id="rId26" Type="http://schemas.openxmlformats.org/officeDocument/2006/relationships/customXml" Target="../ink/ink26.xml"/><Relationship Id="rId3" Type="http://schemas.openxmlformats.org/officeDocument/2006/relationships/customXml" Target="../ink/ink9.xml"/><Relationship Id="rId21" Type="http://schemas.openxmlformats.org/officeDocument/2006/relationships/customXml" Target="../ink/ink21.xml"/><Relationship Id="rId7" Type="http://schemas.openxmlformats.org/officeDocument/2006/relationships/image" Target="../media/image15.jpg"/><Relationship Id="rId12" Type="http://schemas.openxmlformats.org/officeDocument/2006/relationships/customXml" Target="../ink/ink13.xml"/><Relationship Id="rId17" Type="http://schemas.openxmlformats.org/officeDocument/2006/relationships/image" Target="../media/image16.png"/><Relationship Id="rId25" Type="http://schemas.openxmlformats.org/officeDocument/2006/relationships/customXml" Target="../ink/ink25.xml"/><Relationship Id="rId2" Type="http://schemas.openxmlformats.org/officeDocument/2006/relationships/image" Target="../media/image14.jpeg"/><Relationship Id="rId16" Type="http://schemas.openxmlformats.org/officeDocument/2006/relationships/customXml" Target="../ink/ink17.xml"/><Relationship Id="rId20" Type="http://schemas.openxmlformats.org/officeDocument/2006/relationships/customXml" Target="../ink/ink20.xml"/><Relationship Id="rId29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24" Type="http://schemas.openxmlformats.org/officeDocument/2006/relationships/customXml" Target="../ink/ink24.xml"/><Relationship Id="rId32" Type="http://schemas.openxmlformats.org/officeDocument/2006/relationships/customXml" Target="../ink/ink32.xml"/><Relationship Id="rId5" Type="http://schemas.openxmlformats.org/officeDocument/2006/relationships/customXml" Target="../ink/ink10.xml"/><Relationship Id="rId15" Type="http://schemas.openxmlformats.org/officeDocument/2006/relationships/customXml" Target="../ink/ink16.xml"/><Relationship Id="rId23" Type="http://schemas.openxmlformats.org/officeDocument/2006/relationships/customXml" Target="../ink/ink23.xml"/><Relationship Id="rId28" Type="http://schemas.openxmlformats.org/officeDocument/2006/relationships/customXml" Target="../ink/ink28.xml"/><Relationship Id="rId10" Type="http://schemas.openxmlformats.org/officeDocument/2006/relationships/customXml" Target="../ink/ink12.xml"/><Relationship Id="rId19" Type="http://schemas.openxmlformats.org/officeDocument/2006/relationships/customXml" Target="../ink/ink19.xml"/><Relationship Id="rId31" Type="http://schemas.openxmlformats.org/officeDocument/2006/relationships/customXml" Target="../ink/ink31.xml"/><Relationship Id="rId4" Type="http://schemas.openxmlformats.org/officeDocument/2006/relationships/image" Target="../media/image14.png"/><Relationship Id="rId9" Type="http://schemas.openxmlformats.org/officeDocument/2006/relationships/image" Target="../media/image120.png"/><Relationship Id="rId14" Type="http://schemas.openxmlformats.org/officeDocument/2006/relationships/customXml" Target="../ink/ink15.xml"/><Relationship Id="rId22" Type="http://schemas.openxmlformats.org/officeDocument/2006/relationships/customXml" Target="../ink/ink22.xml"/><Relationship Id="rId27" Type="http://schemas.openxmlformats.org/officeDocument/2006/relationships/customXml" Target="../ink/ink27.xml"/><Relationship Id="rId30" Type="http://schemas.openxmlformats.org/officeDocument/2006/relationships/customXml" Target="../ink/ink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7A051A-489E-5E2D-3953-52484422D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2555053"/>
            <a:ext cx="5238466" cy="2991416"/>
          </a:xfrm>
        </p:spPr>
        <p:txBody>
          <a:bodyPr anchor="b">
            <a:normAutofit fontScale="90000"/>
          </a:bodyPr>
          <a:lstStyle/>
          <a:p>
            <a:pPr algn="l"/>
            <a:r>
              <a:rPr lang="fr-FR" sz="5100" b="1" dirty="0"/>
              <a:t>Enjeux du PLU bioclimatique pour la couronne et les portes de Paris.</a:t>
            </a:r>
            <a:br>
              <a:rPr lang="fr-FR" sz="5100" b="1" dirty="0"/>
            </a:br>
            <a:br>
              <a:rPr lang="fr-FR" sz="5100" b="1" dirty="0"/>
            </a:br>
            <a:r>
              <a:rPr lang="fr-FR" sz="5100" b="1" dirty="0"/>
              <a:t>Opportunités et hypothèses</a:t>
            </a:r>
            <a:br>
              <a:rPr lang="fr-FR" sz="5100" b="1" dirty="0"/>
            </a:br>
            <a:r>
              <a:rPr lang="fr-FR" sz="5100" b="1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5C664E-6EF9-A36B-0304-558FC6EC7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096" y="3842932"/>
            <a:ext cx="5238465" cy="2163551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fr-FR" dirty="0"/>
              <a:t> </a:t>
            </a:r>
          </a:p>
          <a:p>
            <a:pPr algn="l"/>
            <a:endParaRPr lang="fr-FR" sz="4000" dirty="0"/>
          </a:p>
          <a:p>
            <a:pPr algn="l"/>
            <a:endParaRPr lang="fr-FR" sz="4000" dirty="0"/>
          </a:p>
          <a:p>
            <a:pPr algn="l"/>
            <a:r>
              <a:rPr lang="fr-FR" sz="2000" dirty="0"/>
              <a:t>B. Landau Architecte voyer honoraire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F71271-5824-D6FF-C28B-6C1AB45E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1503" y="2154541"/>
            <a:ext cx="3217333" cy="3166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7395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CFB1C27-0323-E580-3CF0-DAEE8E51896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782331"/>
              </p:ext>
            </p:extLst>
          </p:nvPr>
        </p:nvGraphicFramePr>
        <p:xfrm>
          <a:off x="1466850" y="0"/>
          <a:ext cx="9801225" cy="692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38" imgH="12831813" progId="Acrobat.Document.DC">
                  <p:embed/>
                </p:oleObj>
              </mc:Choice>
              <mc:Fallback>
                <p:oleObj name="Acrobat Document" r:id="rId2" imgW="18165938" imgH="1283181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6850" y="0"/>
                        <a:ext cx="9801225" cy="692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A416858-582D-2403-051D-F1F5B4F9DF16}"/>
              </a:ext>
            </a:extLst>
          </p:cNvPr>
          <p:cNvSpPr txBox="1"/>
          <p:nvPr/>
        </p:nvSpPr>
        <p:spPr>
          <a:xfrm>
            <a:off x="1744252" y="215460"/>
            <a:ext cx="6093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Les trames vertes et bleues, le grand paysage, </a:t>
            </a:r>
          </a:p>
          <a:p>
            <a:r>
              <a:rPr lang="fr-FR" sz="2400" b="1" dirty="0"/>
              <a:t>les continuités écologiques </a:t>
            </a:r>
          </a:p>
        </p:txBody>
      </p:sp>
    </p:spTree>
    <p:extLst>
      <p:ext uri="{BB962C8B-B14F-4D97-AF65-F5344CB8AC3E}">
        <p14:creationId xmlns:p14="http://schemas.microsoft.com/office/powerpoint/2010/main" val="362532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9122150-A7F7-8E66-2451-F85D6D2C89B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814460"/>
              </p:ext>
            </p:extLst>
          </p:nvPr>
        </p:nvGraphicFramePr>
        <p:xfrm>
          <a:off x="-344150" y="0"/>
          <a:ext cx="9707563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60" imgH="12832200" progId="Acrobat.Document.DC">
                  <p:embed/>
                </p:oleObj>
              </mc:Choice>
              <mc:Fallback>
                <p:oleObj name="Acrobat Document" r:id="rId2" imgW="18165960" imgH="12832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44150" y="0"/>
                        <a:ext cx="9707563" cy="685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3111AF5-127C-93EB-C503-92A51009A1A4}"/>
              </a:ext>
            </a:extLst>
          </p:cNvPr>
          <p:cNvSpPr txBox="1"/>
          <p:nvPr/>
        </p:nvSpPr>
        <p:spPr>
          <a:xfrm>
            <a:off x="9497292" y="914400"/>
            <a:ext cx="27347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Risques et</a:t>
            </a:r>
          </a:p>
          <a:p>
            <a:r>
              <a:rPr lang="fr-FR" sz="2800" b="1" dirty="0"/>
              <a:t>dégradations</a:t>
            </a:r>
          </a:p>
          <a:p>
            <a:r>
              <a:rPr lang="fr-FR" sz="2800" b="1" dirty="0" err="1"/>
              <a:t>environnemen</a:t>
            </a:r>
            <a:r>
              <a:rPr lang="fr-FR" sz="2800" b="1" dirty="0"/>
              <a:t>-</a:t>
            </a:r>
          </a:p>
          <a:p>
            <a:r>
              <a:rPr lang="fr-FR" sz="2800" b="1" dirty="0"/>
              <a:t>tales:</a:t>
            </a:r>
          </a:p>
          <a:p>
            <a:r>
              <a:rPr lang="fr-FR" sz="2800" b="1" dirty="0"/>
              <a:t>Etat des lieux</a:t>
            </a:r>
          </a:p>
        </p:txBody>
      </p:sp>
    </p:spTree>
    <p:extLst>
      <p:ext uri="{BB962C8B-B14F-4D97-AF65-F5344CB8AC3E}">
        <p14:creationId xmlns:p14="http://schemas.microsoft.com/office/powerpoint/2010/main" val="224662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2E7569E-738D-4A65-AE5B-D41509F4F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8794" y="602673"/>
            <a:ext cx="12192976" cy="61721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70305FA-14AA-284A-1798-1F7E8654C364}"/>
              </a:ext>
            </a:extLst>
          </p:cNvPr>
          <p:cNvSpPr txBox="1"/>
          <p:nvPr/>
        </p:nvSpPr>
        <p:spPr>
          <a:xfrm>
            <a:off x="0" y="83126"/>
            <a:ext cx="11984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La contribution de Paris  au SCOT, </a:t>
            </a:r>
            <a:r>
              <a:rPr lang="fr-FR" sz="3200" b="1" dirty="0">
                <a:solidFill>
                  <a:srgbClr val="FF0000"/>
                </a:solidFill>
              </a:rPr>
              <a:t>juillet 2018</a:t>
            </a:r>
            <a:r>
              <a:rPr lang="fr-FR" sz="3200" b="1" dirty="0"/>
              <a:t>, un peu décalée </a:t>
            </a:r>
          </a:p>
        </p:txBody>
      </p:sp>
    </p:spTree>
    <p:extLst>
      <p:ext uri="{BB962C8B-B14F-4D97-AF65-F5344CB8AC3E}">
        <p14:creationId xmlns:p14="http://schemas.microsoft.com/office/powerpoint/2010/main" val="12335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D6771-9153-D237-A7BE-59A7F86EB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3600" b="1" dirty="0"/>
              <a:t> Depuis 20 ans il est Il très difficile  de penser un projet commun de part et d’autre du Bd périphérique,  à quand une première ZAC intercommunale ? (Paris- Charenton par ex)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58A553-7AE4-27C3-A9C8-8D7B22B17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58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sz="3300" b="1" dirty="0">
                <a:solidFill>
                  <a:srgbClr val="FF0000"/>
                </a:solidFill>
              </a:rPr>
              <a:t>Cela a néanmoins  bien progressé  sur plusieurs portes  </a:t>
            </a:r>
            <a:r>
              <a:rPr lang="fr-FR" sz="2300" dirty="0"/>
              <a:t>( </a:t>
            </a:r>
            <a:r>
              <a:rPr lang="fr-FR" sz="2300" u="sng" dirty="0"/>
              <a:t>liste non exhaustive</a:t>
            </a:r>
            <a:r>
              <a:rPr lang="fr-FR" sz="2300" dirty="0"/>
              <a:t>):</a:t>
            </a:r>
          </a:p>
          <a:p>
            <a:endParaRPr lang="fr-FR" sz="3300" dirty="0"/>
          </a:p>
          <a:p>
            <a:pPr lvl="1"/>
            <a:r>
              <a:rPr lang="fr-FR" dirty="0"/>
              <a:t>Porte des Lilas</a:t>
            </a:r>
            <a:r>
              <a:rPr lang="fr-FR" b="1" dirty="0"/>
              <a:t>, grâce a la couverture financée par le </a:t>
            </a:r>
            <a:r>
              <a:rPr lang="fr-FR" b="1" dirty="0">
                <a:solidFill>
                  <a:srgbClr val="C00000"/>
                </a:solidFill>
              </a:rPr>
              <a:t>contrat de plan région / ville/ Etat, 1999 -2007,</a:t>
            </a:r>
          </a:p>
          <a:p>
            <a:pPr lvl="1"/>
            <a:r>
              <a:rPr lang="fr-FR" dirty="0"/>
              <a:t>Porte Pouchet, grâce a la  persévérance sur 15 ans ( projet TVK)</a:t>
            </a:r>
          </a:p>
          <a:p>
            <a:pPr lvl="1"/>
            <a:r>
              <a:rPr lang="fr-FR" dirty="0"/>
              <a:t>Porte d’Aubervilliers, un foncier intercommunal de fait, mais on attend encore le tramway venant de la plaine St Denis !</a:t>
            </a:r>
          </a:p>
          <a:p>
            <a:pPr lvl="1"/>
            <a:r>
              <a:rPr lang="fr-FR" dirty="0"/>
              <a:t>Porte de Clignancourt,  les puces équipement d’intérêt régional nous obligent collectivement</a:t>
            </a:r>
          </a:p>
          <a:p>
            <a:pPr lvl="1"/>
            <a:r>
              <a:rPr lang="fr-FR" dirty="0"/>
              <a:t>Porte de Versailles avec le parc des expos ( </a:t>
            </a:r>
            <a:r>
              <a:rPr lang="fr-FR" b="1" dirty="0">
                <a:solidFill>
                  <a:srgbClr val="C00000"/>
                </a:solidFill>
              </a:rPr>
              <a:t>mais sans la tour Triangle !)</a:t>
            </a:r>
          </a:p>
          <a:p>
            <a:pPr lvl="1"/>
            <a:r>
              <a:rPr lang="fr-FR" dirty="0"/>
              <a:t>Porte de Pantin grâce au Tram mais on attend depuis  15 ans le TSP de la RN3 !</a:t>
            </a:r>
          </a:p>
          <a:p>
            <a:pPr lvl="1"/>
            <a:r>
              <a:rPr lang="fr-FR" dirty="0"/>
              <a:t>Bien parti Porter Maillot ( l’impasse de  ‘mille arbres’,  et pas continuité  des espaces publics requalifiés entre l’ av de la Grande Armée – av de   dans Neuilly, plus tard sans doute....</a:t>
            </a:r>
          </a:p>
          <a:p>
            <a:pPr lvl="1"/>
            <a:r>
              <a:rPr lang="fr-FR" dirty="0"/>
              <a:t>Porte d’Ivry, après DUO  ?????, </a:t>
            </a:r>
            <a:r>
              <a:rPr lang="fr-FR" b="1" dirty="0">
                <a:solidFill>
                  <a:srgbClr val="C00000"/>
                </a:solidFill>
              </a:rPr>
              <a:t>URGENCE de la L 10</a:t>
            </a:r>
          </a:p>
          <a:p>
            <a:pPr lvl="1"/>
            <a:endParaRPr lang="fr-FR" dirty="0"/>
          </a:p>
          <a:p>
            <a:pPr marL="457200" lvl="1" indent="0" algn="ctr">
              <a:buNone/>
            </a:pPr>
            <a:r>
              <a:rPr lang="fr-FR" sz="3500" dirty="0"/>
              <a:t>En règle générale </a:t>
            </a:r>
            <a:r>
              <a:rPr lang="fr-FR" sz="3500" b="1" dirty="0">
                <a:solidFill>
                  <a:srgbClr val="C00000"/>
                </a:solidFill>
              </a:rPr>
              <a:t>ce sont les projets de TC : tramway,   BNS , Bus, </a:t>
            </a:r>
            <a:r>
              <a:rPr lang="fr-FR" sz="3500" dirty="0"/>
              <a:t> (maréchaux et radiales -  sur les anciennes nationales), </a:t>
            </a:r>
            <a:r>
              <a:rPr lang="fr-FR" sz="3500" b="1" dirty="0">
                <a:solidFill>
                  <a:srgbClr val="C00000"/>
                </a:solidFill>
              </a:rPr>
              <a:t> métro,  RER</a:t>
            </a:r>
            <a:r>
              <a:rPr lang="fr-FR" sz="3500" dirty="0"/>
              <a:t>, et </a:t>
            </a:r>
            <a:r>
              <a:rPr lang="fr-FR" sz="3500" b="1" dirty="0">
                <a:solidFill>
                  <a:srgbClr val="C00000"/>
                </a:solidFill>
              </a:rPr>
              <a:t>modes actifs</a:t>
            </a:r>
            <a:r>
              <a:rPr lang="fr-FR" sz="3500" dirty="0">
                <a:solidFill>
                  <a:srgbClr val="C00000"/>
                </a:solidFill>
              </a:rPr>
              <a:t>,  </a:t>
            </a:r>
            <a:r>
              <a:rPr lang="fr-FR" sz="3500" b="1" dirty="0">
                <a:solidFill>
                  <a:srgbClr val="C00000"/>
                </a:solidFill>
              </a:rPr>
              <a:t>qui ont poussé à une  coordination urbaine aux portes.  </a:t>
            </a:r>
          </a:p>
        </p:txBody>
      </p:sp>
    </p:spTree>
    <p:extLst>
      <p:ext uri="{BB962C8B-B14F-4D97-AF65-F5344CB8AC3E}">
        <p14:creationId xmlns:p14="http://schemas.microsoft.com/office/powerpoint/2010/main" val="93942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ECF3C7C8-4D89-C822-FD22-1D74602D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" y="344102"/>
            <a:ext cx="7792159" cy="584411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19156C-101E-66ED-6687-E1A3E17EB452}"/>
              </a:ext>
            </a:extLst>
          </p:cNvPr>
          <p:cNvSpPr txBox="1"/>
          <p:nvPr/>
        </p:nvSpPr>
        <p:spPr>
          <a:xfrm>
            <a:off x="7896543" y="512255"/>
            <a:ext cx="41910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Les OAP </a:t>
            </a:r>
          </a:p>
          <a:p>
            <a:pPr algn="ctr"/>
            <a:r>
              <a:rPr lang="fr-FR" sz="2800" b="1" dirty="0"/>
              <a:t>sur la couronne : </a:t>
            </a:r>
          </a:p>
          <a:p>
            <a:pPr algn="ctr"/>
            <a:r>
              <a:rPr lang="fr-FR" sz="2800" b="1" dirty="0"/>
              <a:t>des laboratoires métropolitains  d’un </a:t>
            </a:r>
          </a:p>
          <a:p>
            <a:pPr algn="ctr"/>
            <a:r>
              <a:rPr lang="fr-FR" sz="2800" b="1" dirty="0"/>
              <a:t>urbanisme bioclimatique ?</a:t>
            </a:r>
          </a:p>
          <a:p>
            <a:pPr algn="ctr"/>
            <a:endParaRPr lang="fr-FR" sz="2800" b="1" dirty="0"/>
          </a:p>
          <a:p>
            <a:endParaRPr lang="fr-FR" sz="2400" dirty="0"/>
          </a:p>
          <a:p>
            <a:r>
              <a:rPr lang="fr-FR" sz="2400" dirty="0">
                <a:solidFill>
                  <a:srgbClr val="FF0000"/>
                </a:solidFill>
              </a:rPr>
              <a:t>PNE – Plaine Commune et Est Ensemble </a:t>
            </a:r>
          </a:p>
          <a:p>
            <a:r>
              <a:rPr lang="fr-FR" sz="2400" dirty="0">
                <a:solidFill>
                  <a:srgbClr val="0070C0"/>
                </a:solidFill>
              </a:rPr>
              <a:t>Façade EST de Paris: Est-Ensemble </a:t>
            </a:r>
          </a:p>
          <a:p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PRG Ivry Vitry </a:t>
            </a:r>
          </a:p>
          <a:p>
            <a:r>
              <a:rPr lang="fr-FR" sz="2400" dirty="0">
                <a:solidFill>
                  <a:schemeClr val="bg2">
                    <a:lumMod val="50000"/>
                  </a:schemeClr>
                </a:solidFill>
              </a:rPr>
              <a:t>Bercy Charenton – Charenton Bercy </a:t>
            </a:r>
          </a:p>
          <a:p>
            <a:r>
              <a:rPr lang="fr-FR" sz="2400" dirty="0" err="1">
                <a:solidFill>
                  <a:schemeClr val="accent2">
                    <a:lumMod val="75000"/>
                  </a:schemeClr>
                </a:solidFill>
              </a:rPr>
              <a:t>Heliport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 - GPSO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864B46D3-DD42-4303-C617-21BF5CFF564B}"/>
                  </a:ext>
                </a:extLst>
              </p14:cNvPr>
              <p14:cNvContentPartPr/>
              <p14:nvPr/>
            </p14:nvContentPartPr>
            <p14:xfrm>
              <a:off x="9103961" y="1127328"/>
              <a:ext cx="27720" cy="4248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864B46D3-DD42-4303-C617-21BF5CFF56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4961" y="1118688"/>
                <a:ext cx="45360" cy="6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B266010A-620E-2295-0DF9-589716450960}"/>
              </a:ext>
            </a:extLst>
          </p:cNvPr>
          <p:cNvGrpSpPr/>
          <p:nvPr/>
        </p:nvGrpSpPr>
        <p:grpSpPr>
          <a:xfrm>
            <a:off x="8692841" y="1440528"/>
            <a:ext cx="360" cy="12600"/>
            <a:chOff x="8692841" y="1440528"/>
            <a:chExt cx="360" cy="1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Encre 2">
                  <a:extLst>
                    <a:ext uri="{FF2B5EF4-FFF2-40B4-BE49-F238E27FC236}">
                      <a16:creationId xmlns:a16="http://schemas.microsoft.com/office/drawing/2014/main" id="{D7AD1ED3-FF60-0DCD-2FB1-9DCDF719B8C0}"/>
                    </a:ext>
                  </a:extLst>
                </p14:cNvPr>
                <p14:cNvContentPartPr/>
                <p14:nvPr/>
              </p14:nvContentPartPr>
              <p14:xfrm>
                <a:off x="8692841" y="1452768"/>
                <a:ext cx="360" cy="360"/>
              </p14:xfrm>
            </p:contentPart>
          </mc:Choice>
          <mc:Fallback xmlns="">
            <p:pic>
              <p:nvPicPr>
                <p:cNvPr id="3" name="Encre 2">
                  <a:extLst>
                    <a:ext uri="{FF2B5EF4-FFF2-40B4-BE49-F238E27FC236}">
                      <a16:creationId xmlns:a16="http://schemas.microsoft.com/office/drawing/2014/main" id="{D7AD1ED3-FF60-0DCD-2FB1-9DCDF719B8C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683841" y="144412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id="{CCB638A2-3FEE-D9C9-4E9F-EAA1944F378A}"/>
                    </a:ext>
                  </a:extLst>
                </p14:cNvPr>
                <p14:cNvContentPartPr/>
                <p14:nvPr/>
              </p14:nvContentPartPr>
              <p14:xfrm>
                <a:off x="8692841" y="1440528"/>
                <a:ext cx="360" cy="36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CCB638A2-3FEE-D9C9-4E9F-EAA1944F378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683841" y="143152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F173BB9-5B97-DDE8-1CD6-209DCCD9B22E}"/>
                  </a:ext>
                </a:extLst>
              </p14:cNvPr>
              <p14:cNvContentPartPr/>
              <p14:nvPr/>
            </p14:nvContentPartPr>
            <p14:xfrm>
              <a:off x="8043041" y="1477608"/>
              <a:ext cx="11520" cy="345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F173BB9-5B97-DDE8-1CD6-209DCCD9B2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34041" y="1468968"/>
                <a:ext cx="291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FABF791F-C7E9-EE12-7099-B78396F21B8B}"/>
                  </a:ext>
                </a:extLst>
              </p14:cNvPr>
              <p14:cNvContentPartPr/>
              <p14:nvPr/>
            </p14:nvContentPartPr>
            <p14:xfrm>
              <a:off x="7264721" y="1440528"/>
              <a:ext cx="360" cy="3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FABF791F-C7E9-EE12-7099-B78396F21B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6081" y="14315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88D44A55-1EED-54D4-FA3E-0E03BCBD1F08}"/>
                  </a:ext>
                </a:extLst>
              </p14:cNvPr>
              <p14:cNvContentPartPr/>
              <p14:nvPr/>
            </p14:nvContentPartPr>
            <p14:xfrm>
              <a:off x="7277321" y="1375728"/>
              <a:ext cx="360" cy="252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88D44A55-1EED-54D4-FA3E-0E03BCBD1F0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68321" y="1366728"/>
                <a:ext cx="18000" cy="2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e 12">
            <a:extLst>
              <a:ext uri="{FF2B5EF4-FFF2-40B4-BE49-F238E27FC236}">
                <a16:creationId xmlns:a16="http://schemas.microsoft.com/office/drawing/2014/main" id="{3047770C-2187-BCFB-AE85-E3D2D2B6C160}"/>
              </a:ext>
            </a:extLst>
          </p:cNvPr>
          <p:cNvGrpSpPr/>
          <p:nvPr/>
        </p:nvGrpSpPr>
        <p:grpSpPr>
          <a:xfrm>
            <a:off x="3273761" y="1089528"/>
            <a:ext cx="8280" cy="174240"/>
            <a:chOff x="3273761" y="1089528"/>
            <a:chExt cx="8280" cy="1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7228FF01-A1B9-984B-F30E-AA34BB479C77}"/>
                    </a:ext>
                  </a:extLst>
                </p14:cNvPr>
                <p14:cNvContentPartPr/>
                <p14:nvPr/>
              </p14:nvContentPartPr>
              <p14:xfrm>
                <a:off x="3281681" y="1089528"/>
                <a:ext cx="360" cy="252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7228FF01-A1B9-984B-F30E-AA34BB479C7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72681" y="1080528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CE5E30F7-BCC6-47DD-8097-F9F24858163E}"/>
                    </a:ext>
                  </a:extLst>
                </p14:cNvPr>
                <p14:cNvContentPartPr/>
                <p14:nvPr/>
              </p14:nvContentPartPr>
              <p14:xfrm>
                <a:off x="3273761" y="1127328"/>
                <a:ext cx="7920" cy="13644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CE5E30F7-BCC6-47DD-8097-F9F2485816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65121" y="1118688"/>
                  <a:ext cx="25560" cy="154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80085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personne, homme, debout&#10;&#10;Description générée automatiquement">
            <a:extLst>
              <a:ext uri="{FF2B5EF4-FFF2-40B4-BE49-F238E27FC236}">
                <a16:creationId xmlns:a16="http://schemas.microsoft.com/office/drawing/2014/main" id="{C421D826-493E-D62E-FC76-8D4B15D5C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4" t="19772" b="14558"/>
          <a:stretch/>
        </p:blipFill>
        <p:spPr>
          <a:xfrm>
            <a:off x="6912936" y="815677"/>
            <a:ext cx="4682787" cy="428884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9A2E501-68FE-9386-FC8B-FE42579EED0E}"/>
              </a:ext>
            </a:extLst>
          </p:cNvPr>
          <p:cNvSpPr txBox="1"/>
          <p:nvPr/>
        </p:nvSpPr>
        <p:spPr>
          <a:xfrm>
            <a:off x="5019675" y="1813271"/>
            <a:ext cx="1994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de Bagnolet, </a:t>
            </a:r>
          </a:p>
          <a:p>
            <a:r>
              <a:rPr lang="fr-FR" dirty="0"/>
              <a:t>Un 2</a:t>
            </a:r>
            <a:r>
              <a:rPr lang="fr-FR" baseline="30000" dirty="0"/>
              <a:t>ème</a:t>
            </a:r>
            <a:r>
              <a:rPr lang="fr-FR" dirty="0"/>
              <a:t> méga bâtiment collé au Bd Périphérique là ou depuis 2002 était envisagée une passerelle reliant le 20</a:t>
            </a:r>
            <a:r>
              <a:rPr lang="fr-FR" baseline="30000" dirty="0"/>
              <a:t>ème</a:t>
            </a:r>
            <a:r>
              <a:rPr lang="fr-FR" dirty="0"/>
              <a:t> et Bagnolet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5851E93D-5D70-77BD-44A3-043ADFF490C7}"/>
                  </a:ext>
                </a:extLst>
              </p14:cNvPr>
              <p14:cNvContentPartPr/>
              <p14:nvPr/>
            </p14:nvContentPartPr>
            <p14:xfrm>
              <a:off x="6857745" y="1772850"/>
              <a:ext cx="1797480" cy="33264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5851E93D-5D70-77BD-44A3-043ADFF490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9105" y="1763850"/>
                <a:ext cx="181512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2D0F46F-66EA-1DCE-54FD-463A98E5E663}"/>
                  </a:ext>
                </a:extLst>
              </p14:cNvPr>
              <p14:cNvContentPartPr/>
              <p14:nvPr/>
            </p14:nvContentPartPr>
            <p14:xfrm>
              <a:off x="3885945" y="5714850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2D0F46F-66EA-1DCE-54FD-463A98E5E6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7305" y="570621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221D942-629E-2B09-2A18-969B0C64FD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8"/>
          <a:stretch/>
        </p:blipFill>
        <p:spPr>
          <a:xfrm>
            <a:off x="368150" y="839328"/>
            <a:ext cx="4423701" cy="57935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7908835-ACEF-E981-2159-EA98106919ED}"/>
              </a:ext>
            </a:extLst>
          </p:cNvPr>
          <p:cNvSpPr txBox="1"/>
          <p:nvPr/>
        </p:nvSpPr>
        <p:spPr>
          <a:xfrm>
            <a:off x="5486401" y="5564538"/>
            <a:ext cx="7163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Porte de Vanves, débat autour du projet de démolition </a:t>
            </a:r>
          </a:p>
          <a:p>
            <a:r>
              <a:rPr lang="fr-FR" dirty="0"/>
              <a:t>du bâtiment de l’INSEE  et du projet très contesté de l’Etat </a:t>
            </a:r>
          </a:p>
          <a:p>
            <a:r>
              <a:rPr lang="fr-FR" dirty="0"/>
              <a:t>rajoutant une ‘’muraille face au B Périphérique’’,</a:t>
            </a:r>
          </a:p>
          <a:p>
            <a:r>
              <a:rPr lang="fr-FR" dirty="0"/>
              <a:t> (dixit la Maire de </a:t>
            </a:r>
            <a:r>
              <a:rPr lang="fr-FR" dirty="0" err="1"/>
              <a:t>Malakof</a:t>
            </a:r>
            <a:r>
              <a:rPr lang="fr-FR" dirty="0"/>
              <a:t>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2479AE3B-7FDD-BAB2-6FED-118C5A9BD7F9}"/>
                  </a:ext>
                </a:extLst>
              </p14:cNvPr>
              <p14:cNvContentPartPr/>
              <p14:nvPr/>
            </p14:nvContentPartPr>
            <p14:xfrm>
              <a:off x="3052158" y="3089189"/>
              <a:ext cx="2415600" cy="26154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2479AE3B-7FDD-BAB2-6FED-118C5A9BD7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3518" y="3080549"/>
                <a:ext cx="2433240" cy="263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A7D8EC24-14BC-D2A9-9EDF-FCFE6D9566AE}"/>
                  </a:ext>
                </a:extLst>
              </p14:cNvPr>
              <p14:cNvContentPartPr/>
              <p14:nvPr/>
            </p14:nvContentPartPr>
            <p14:xfrm>
              <a:off x="2545638" y="3138509"/>
              <a:ext cx="360" cy="3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A7D8EC24-14BC-D2A9-9EDF-FCFE6D9566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6638" y="312950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B5D6B4-32BF-2615-CBF1-3407DFB98C9E}"/>
              </a:ext>
            </a:extLst>
          </p:cNvPr>
          <p:cNvGrpSpPr/>
          <p:nvPr/>
        </p:nvGrpSpPr>
        <p:grpSpPr>
          <a:xfrm>
            <a:off x="766158" y="827669"/>
            <a:ext cx="360" cy="360"/>
            <a:chOff x="766158" y="82766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FA3335B5-4726-DFAE-C828-E5DFF875E963}"/>
                    </a:ext>
                  </a:extLst>
                </p14:cNvPr>
                <p14:cNvContentPartPr/>
                <p14:nvPr/>
              </p14:nvContentPartPr>
              <p14:xfrm>
                <a:off x="766158" y="827669"/>
                <a:ext cx="360" cy="36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FA3335B5-4726-DFAE-C828-E5DFF875E9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7158" y="8190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6D080A4A-E8FA-6EB8-EC9A-AF77F812D9B1}"/>
                    </a:ext>
                  </a:extLst>
                </p14:cNvPr>
                <p14:cNvContentPartPr/>
                <p14:nvPr/>
              </p14:nvContentPartPr>
              <p14:xfrm>
                <a:off x="766158" y="827669"/>
                <a:ext cx="3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6D080A4A-E8FA-6EB8-EC9A-AF77F812D9B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7158" y="8190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BFE04E3E-ECE4-7F86-E488-3CCB801E8D05}"/>
                    </a:ext>
                  </a:extLst>
                </p14:cNvPr>
                <p14:cNvContentPartPr/>
                <p14:nvPr/>
              </p14:nvContentPartPr>
              <p14:xfrm>
                <a:off x="766158" y="827669"/>
                <a:ext cx="360" cy="36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BFE04E3E-ECE4-7F86-E488-3CCB801E8D0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7158" y="8190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8DBC4FB4-FE3E-8F57-531E-CCAAB3B5E8D3}"/>
                    </a:ext>
                  </a:extLst>
                </p14:cNvPr>
                <p14:cNvContentPartPr/>
                <p14:nvPr/>
              </p14:nvContentPartPr>
              <p14:xfrm>
                <a:off x="766158" y="827669"/>
                <a:ext cx="360" cy="36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8DBC4FB4-FE3E-8F57-531E-CCAAB3B5E8D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7158" y="8190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AE22BAC8-55E7-1F28-A171-13DC46A6817E}"/>
                  </a:ext>
                </a:extLst>
              </p14:cNvPr>
              <p14:cNvContentPartPr/>
              <p14:nvPr/>
            </p14:nvContentPartPr>
            <p14:xfrm>
              <a:off x="1247838" y="1384229"/>
              <a:ext cx="360" cy="1260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AE22BAC8-55E7-1F28-A171-13DC46A6817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38838" y="1375229"/>
                <a:ext cx="180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D29CFF19-BCF5-04AA-33FF-27B5F82D7E23}"/>
                  </a:ext>
                </a:extLst>
              </p14:cNvPr>
              <p14:cNvContentPartPr/>
              <p14:nvPr/>
            </p14:nvContentPartPr>
            <p14:xfrm>
              <a:off x="7475478" y="5498669"/>
              <a:ext cx="360" cy="36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D29CFF19-BCF5-04AA-33FF-27B5F82D7E2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66838" y="548966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e 20">
            <a:extLst>
              <a:ext uri="{FF2B5EF4-FFF2-40B4-BE49-F238E27FC236}">
                <a16:creationId xmlns:a16="http://schemas.microsoft.com/office/drawing/2014/main" id="{8046F70B-BC88-2670-8624-98BB5C05F157}"/>
              </a:ext>
            </a:extLst>
          </p:cNvPr>
          <p:cNvGrpSpPr/>
          <p:nvPr/>
        </p:nvGrpSpPr>
        <p:grpSpPr>
          <a:xfrm>
            <a:off x="7809558" y="4497869"/>
            <a:ext cx="360" cy="360"/>
            <a:chOff x="7809558" y="449786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9EAD50BC-3978-02EC-D763-C873F65F39C5}"/>
                    </a:ext>
                  </a:extLst>
                </p14:cNvPr>
                <p14:cNvContentPartPr/>
                <p14:nvPr/>
              </p14:nvContentPartPr>
              <p14:xfrm>
                <a:off x="7809558" y="4497869"/>
                <a:ext cx="360" cy="3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9EAD50BC-3978-02EC-D763-C873F65F39C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00558" y="44892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3F2F217C-55B0-8F68-4497-67580B56BB04}"/>
                    </a:ext>
                  </a:extLst>
                </p14:cNvPr>
                <p14:cNvContentPartPr/>
                <p14:nvPr/>
              </p14:nvContentPartPr>
              <p14:xfrm>
                <a:off x="7809558" y="4497869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3F2F217C-55B0-8F68-4497-67580B56BB0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00558" y="44892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7E061509-6E31-C570-7734-D7EEF228C317}"/>
                    </a:ext>
                  </a:extLst>
                </p14:cNvPr>
                <p14:cNvContentPartPr/>
                <p14:nvPr/>
              </p14:nvContentPartPr>
              <p14:xfrm>
                <a:off x="7809558" y="4497869"/>
                <a:ext cx="360" cy="36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7E061509-6E31-C570-7734-D7EEF228C31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00558" y="44892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950703D-4565-A35A-AB06-BC1FE09D8300}"/>
              </a:ext>
            </a:extLst>
          </p:cNvPr>
          <p:cNvGrpSpPr/>
          <p:nvPr/>
        </p:nvGrpSpPr>
        <p:grpSpPr>
          <a:xfrm>
            <a:off x="2112918" y="2248589"/>
            <a:ext cx="360" cy="360"/>
            <a:chOff x="2112918" y="224858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6AE46888-AF4A-2722-9DD4-64336D92365E}"/>
                    </a:ext>
                  </a:extLst>
                </p14:cNvPr>
                <p14:cNvContentPartPr/>
                <p14:nvPr/>
              </p14:nvContentPartPr>
              <p14:xfrm>
                <a:off x="2112918" y="2248589"/>
                <a:ext cx="360" cy="36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6AE46888-AF4A-2722-9DD4-64336D92365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04278" y="22399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43EBBC48-D7A7-0B3A-D39F-EB7B88DC172E}"/>
                    </a:ext>
                  </a:extLst>
                </p14:cNvPr>
                <p14:cNvContentPartPr/>
                <p14:nvPr/>
              </p14:nvContentPartPr>
              <p14:xfrm>
                <a:off x="2112918" y="2248589"/>
                <a:ext cx="360" cy="36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43EBBC48-D7A7-0B3A-D39F-EB7B88DC172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04278" y="22399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B564B4EB-4664-8995-5EFE-8FC9499D66D2}"/>
                    </a:ext>
                  </a:extLst>
                </p14:cNvPr>
                <p14:cNvContentPartPr/>
                <p14:nvPr/>
              </p14:nvContentPartPr>
              <p14:xfrm>
                <a:off x="2112918" y="2248589"/>
                <a:ext cx="360" cy="3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B564B4EB-4664-8995-5EFE-8FC9499D66D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04278" y="223994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09D6EFBC-B92B-80BA-B3A5-7AD28C6D0802}"/>
                  </a:ext>
                </a:extLst>
              </p14:cNvPr>
              <p14:cNvContentPartPr/>
              <p14:nvPr/>
            </p14:nvContentPartPr>
            <p14:xfrm>
              <a:off x="1715681" y="839328"/>
              <a:ext cx="360" cy="36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09D6EFBC-B92B-80BA-B3A5-7AD28C6D080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7041" y="83032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e 33">
            <a:extLst>
              <a:ext uri="{FF2B5EF4-FFF2-40B4-BE49-F238E27FC236}">
                <a16:creationId xmlns:a16="http://schemas.microsoft.com/office/drawing/2014/main" id="{F53F16B0-E59D-55D4-9452-D9E84F617F33}"/>
              </a:ext>
            </a:extLst>
          </p:cNvPr>
          <p:cNvGrpSpPr/>
          <p:nvPr/>
        </p:nvGrpSpPr>
        <p:grpSpPr>
          <a:xfrm>
            <a:off x="2229401" y="1716288"/>
            <a:ext cx="360" cy="360"/>
            <a:chOff x="2229401" y="171628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0D757587-111D-B461-2BD8-0EE5AA8A9040}"/>
                    </a:ext>
                  </a:extLst>
                </p14:cNvPr>
                <p14:cNvContentPartPr/>
                <p14:nvPr/>
              </p14:nvContentPartPr>
              <p14:xfrm>
                <a:off x="2229401" y="1716288"/>
                <a:ext cx="360" cy="36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0D757587-111D-B461-2BD8-0EE5AA8A904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0401" y="17072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B58A8260-1558-6B70-9824-04E38DA9867B}"/>
                    </a:ext>
                  </a:extLst>
                </p14:cNvPr>
                <p14:cNvContentPartPr/>
                <p14:nvPr/>
              </p14:nvContentPartPr>
              <p14:xfrm>
                <a:off x="2229401" y="1716288"/>
                <a:ext cx="360" cy="3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B58A8260-1558-6B70-9824-04E38DA9867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0401" y="17072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76E7DDE0-E2B2-5D93-7557-D03E4214ED5A}"/>
                    </a:ext>
                  </a:extLst>
                </p14:cNvPr>
                <p14:cNvContentPartPr/>
                <p14:nvPr/>
              </p14:nvContentPartPr>
              <p14:xfrm>
                <a:off x="2229401" y="1716288"/>
                <a:ext cx="360" cy="3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76E7DDE0-E2B2-5D93-7557-D03E4214ED5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0401" y="17072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A85C1EF4-9870-769F-EED3-3D1AC61CDA78}"/>
                    </a:ext>
                  </a:extLst>
                </p14:cNvPr>
                <p14:cNvContentPartPr/>
                <p14:nvPr/>
              </p14:nvContentPartPr>
              <p14:xfrm>
                <a:off x="2229401" y="1716288"/>
                <a:ext cx="360" cy="36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A85C1EF4-9870-769F-EED3-3D1AC61CDA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0401" y="170728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7C8EFF6-089E-6F60-5F56-3F49BD335D5B}"/>
              </a:ext>
            </a:extLst>
          </p:cNvPr>
          <p:cNvGrpSpPr/>
          <p:nvPr/>
        </p:nvGrpSpPr>
        <p:grpSpPr>
          <a:xfrm>
            <a:off x="9056081" y="2693328"/>
            <a:ext cx="360" cy="360"/>
            <a:chOff x="9056081" y="269332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Encre 30">
                  <a:extLst>
                    <a:ext uri="{FF2B5EF4-FFF2-40B4-BE49-F238E27FC236}">
                      <a16:creationId xmlns:a16="http://schemas.microsoft.com/office/drawing/2014/main" id="{5749F431-9AAB-0DE8-D752-DE82917AADF2}"/>
                    </a:ext>
                  </a:extLst>
                </p14:cNvPr>
                <p14:cNvContentPartPr/>
                <p14:nvPr/>
              </p14:nvContentPartPr>
              <p14:xfrm>
                <a:off x="9056081" y="2693328"/>
                <a:ext cx="360" cy="360"/>
              </p14:xfrm>
            </p:contentPart>
          </mc:Choice>
          <mc:Fallback xmlns="">
            <p:pic>
              <p:nvPicPr>
                <p:cNvPr id="31" name="Encre 30">
                  <a:extLst>
                    <a:ext uri="{FF2B5EF4-FFF2-40B4-BE49-F238E27FC236}">
                      <a16:creationId xmlns:a16="http://schemas.microsoft.com/office/drawing/2014/main" id="{5749F431-9AAB-0DE8-D752-DE82917AAD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47441" y="268432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2" name="Encre 31">
                  <a:extLst>
                    <a:ext uri="{FF2B5EF4-FFF2-40B4-BE49-F238E27FC236}">
                      <a16:creationId xmlns:a16="http://schemas.microsoft.com/office/drawing/2014/main" id="{220EE371-9E7A-D5C4-7B53-B3C459049C34}"/>
                    </a:ext>
                  </a:extLst>
                </p14:cNvPr>
                <p14:cNvContentPartPr/>
                <p14:nvPr/>
              </p14:nvContentPartPr>
              <p14:xfrm>
                <a:off x="9056081" y="2693328"/>
                <a:ext cx="360" cy="36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220EE371-9E7A-D5C4-7B53-B3C459049C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47441" y="268432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96911F3B-A39C-3A6F-022E-DAB0B13F5F69}"/>
                  </a:ext>
                </a:extLst>
              </p14:cNvPr>
              <p14:cNvContentPartPr/>
              <p14:nvPr/>
            </p14:nvContentPartPr>
            <p14:xfrm>
              <a:off x="6175361" y="4834968"/>
              <a:ext cx="360" cy="360"/>
            </p14:xfrm>
          </p:contentPart>
        </mc:Choice>
        <mc:Fallback xmlns=""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96911F3B-A39C-3A6F-022E-DAB0B13F5F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66361" y="482596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D9AC31C0-A69E-B01E-9999-105FD6868F21}"/>
              </a:ext>
            </a:extLst>
          </p:cNvPr>
          <p:cNvSpPr txBox="1"/>
          <p:nvPr/>
        </p:nvSpPr>
        <p:spPr>
          <a:xfrm>
            <a:off x="-98408" y="195169"/>
            <a:ext cx="12097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Mettre un coup d’arrêt a l’enfermement du périph dans des murailles</a:t>
            </a:r>
          </a:p>
          <a:p>
            <a:pPr algn="ctr"/>
            <a:r>
              <a:rPr lang="fr-FR" sz="2800" b="1" dirty="0"/>
              <a:t>Exemples</a:t>
            </a:r>
          </a:p>
        </p:txBody>
      </p:sp>
    </p:spTree>
    <p:extLst>
      <p:ext uri="{BB962C8B-B14F-4D97-AF65-F5344CB8AC3E}">
        <p14:creationId xmlns:p14="http://schemas.microsoft.com/office/powerpoint/2010/main" val="457777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D95BAA4C-1144-A5DE-C06B-3B436C1BAC7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486422"/>
              </p:ext>
            </p:extLst>
          </p:nvPr>
        </p:nvGraphicFramePr>
        <p:xfrm>
          <a:off x="1469099" y="802796"/>
          <a:ext cx="8785655" cy="620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075101" imgH="6415694" progId="Acrobat.Document.DC">
                  <p:embed/>
                </p:oleObj>
              </mc:Choice>
              <mc:Fallback>
                <p:oleObj name="Acrobat Document" r:id="rId2" imgW="9075101" imgH="6415694" progId="Acrobat.Document.DC">
                  <p:embed/>
                  <p:pic>
                    <p:nvPicPr>
                      <p:cNvPr id="4" name="Espace réservé du contenu 3">
                        <a:extLst>
                          <a:ext uri="{FF2B5EF4-FFF2-40B4-BE49-F238E27FC236}">
                            <a16:creationId xmlns:a16="http://schemas.microsoft.com/office/drawing/2014/main" id="{D95BAA4C-1144-A5DE-C06B-3B436C1BAC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69099" y="802796"/>
                        <a:ext cx="8785655" cy="6209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3E2F05AC-D0E6-728E-F203-30EE18D94077}"/>
              </a:ext>
            </a:extLst>
          </p:cNvPr>
          <p:cNvSpPr txBox="1"/>
          <p:nvPr/>
        </p:nvSpPr>
        <p:spPr>
          <a:xfrm>
            <a:off x="568411" y="80235"/>
            <a:ext cx="11623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Pour la ceinture verte, préserver et renaturer les talus du périph </a:t>
            </a:r>
          </a:p>
          <a:p>
            <a:pPr algn="ctr"/>
            <a:r>
              <a:rPr lang="fr-FR" sz="3200" b="1" dirty="0"/>
              <a:t>Prendre les mesures d’urgence contre les pollutions pour les riverains </a:t>
            </a:r>
          </a:p>
        </p:txBody>
      </p:sp>
    </p:spTree>
    <p:extLst>
      <p:ext uri="{BB962C8B-B14F-4D97-AF65-F5344CB8AC3E}">
        <p14:creationId xmlns:p14="http://schemas.microsoft.com/office/powerpoint/2010/main" val="3442236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22F65-B2EF-3DC4-77FD-6DD6E279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471" y="136526"/>
            <a:ext cx="12326471" cy="1325563"/>
          </a:xfrm>
        </p:spPr>
        <p:txBody>
          <a:bodyPr/>
          <a:lstStyle/>
          <a:p>
            <a:pPr algn="ctr"/>
            <a:r>
              <a:rPr lang="fr-FR" b="1" dirty="0"/>
              <a:t>L’avenir  du Bd Périphérique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DA08F3-DEDF-3EED-D039-09F2D88AE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97" y="1260384"/>
            <a:ext cx="11085535" cy="50514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Rien de significatif sur l’ouvrage ne se fera sans le retour de cofinancements : contrats de Plan Paris / Région / Etat, ou mobilisation de fonds européens.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Une première étape possible  avec les JO 2024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Ce n’est pas aux projets urbains de financer intégralement 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les grosses restructurations qui s’imposeront dans les 10 ans: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Ex: </a:t>
            </a:r>
            <a:r>
              <a:rPr lang="fr-FR" b="1" dirty="0" err="1">
                <a:solidFill>
                  <a:schemeClr val="accent2">
                    <a:lumMod val="50000"/>
                  </a:schemeClr>
                </a:solidFill>
              </a:rPr>
              <a:t>Ptes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 de Bagnolet, de Bercy, de la Chapelle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C’est un sujet d’intérêt métropolitain, bien documenté,  qui concerne l’ensemble du réseau autoroutier du cœur d’agglomération </a:t>
            </a:r>
          </a:p>
          <a:p>
            <a:pPr marL="0" indent="0" algn="ctr">
              <a:buNone/>
            </a:pP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98318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B29C66-EA34-1343-8B6B-9C72B9657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8047"/>
            <a:ext cx="10515600" cy="10219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7200" dirty="0"/>
              <a:t>DEBAT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C92591-80A9-BCD1-E344-DB0F6CEA3C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-33979"/>
            <a:ext cx="12192000" cy="716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9CE89F-A311-B24D-10EE-842E4F28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3371365"/>
            <a:ext cx="11860306" cy="126325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 </a:t>
            </a:r>
            <a:r>
              <a:rPr lang="fr-FR" b="1" dirty="0"/>
              <a:t>Un sujet très documenté,</a:t>
            </a:r>
            <a:br>
              <a:rPr lang="fr-FR" b="1" dirty="0"/>
            </a:br>
            <a:r>
              <a:rPr lang="fr-FR" b="1" dirty="0"/>
              <a:t>débattu  depuis plus d’ ¼ de siècle,</a:t>
            </a:r>
            <a:br>
              <a:rPr lang="fr-FR" b="1" dirty="0"/>
            </a:br>
            <a:r>
              <a:rPr lang="fr-FR" b="1" dirty="0"/>
              <a:t> et requestionné par l’urgence climatique </a:t>
            </a:r>
            <a:br>
              <a:rPr lang="fr-FR" b="1" dirty="0"/>
            </a:br>
            <a:br>
              <a:rPr lang="fr-FR" b="1" dirty="0"/>
            </a:br>
            <a:r>
              <a:rPr lang="fr-FR" b="1" dirty="0">
                <a:solidFill>
                  <a:srgbClr val="C00000"/>
                </a:solidFill>
              </a:rPr>
              <a:t>L’urbanisme bioclimatique peut-il inspirer l’avenir  métropolitain ? L’enquête publique a  venir sur le PLU de Paris,  la prochaine sur le SCOT, la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révision lancée du SDRIF et du SRCE  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>
                <a:solidFill>
                  <a:srgbClr val="C00000"/>
                </a:solidFill>
              </a:rPr>
              <a:t>recadrent les enjeux.</a:t>
            </a:r>
            <a:br>
              <a:rPr lang="fr-FR" b="1" dirty="0">
                <a:solidFill>
                  <a:srgbClr val="C00000"/>
                </a:solidFill>
              </a:rPr>
            </a:br>
            <a:br>
              <a:rPr lang="fr-FR" b="1" dirty="0">
                <a:solidFill>
                  <a:srgbClr val="C00000"/>
                </a:solidFill>
              </a:rPr>
            </a:br>
            <a:r>
              <a:rPr lang="fr-FR" b="1" dirty="0"/>
              <a:t>Saisir  l’occasion  !!   </a:t>
            </a:r>
            <a:r>
              <a:rPr lang="fr-FR" sz="2700" b="1" dirty="0"/>
              <a:t>(</a:t>
            </a:r>
            <a:r>
              <a:rPr lang="fr-FR" sz="2700" b="1" dirty="0" err="1"/>
              <a:t>ref</a:t>
            </a:r>
            <a:r>
              <a:rPr lang="fr-FR" sz="2700" b="1" dirty="0"/>
              <a:t>, au SDAURIF de 1974)</a:t>
            </a:r>
            <a:br>
              <a:rPr lang="fr-FR" sz="2700" b="1" dirty="0"/>
            </a:br>
            <a:br>
              <a:rPr lang="fr-FR" sz="2700" b="1" dirty="0"/>
            </a:br>
            <a:r>
              <a:rPr lang="fr-FR" b="1" dirty="0"/>
              <a:t> </a:t>
            </a:r>
            <a:br>
              <a:rPr lang="fr-FR" b="1" dirty="0"/>
            </a:b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387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BF53C12-C32E-5E7D-49A4-7CB9B613F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5885" y="0"/>
            <a:ext cx="11398685" cy="692150"/>
          </a:xfrm>
        </p:spPr>
        <p:txBody>
          <a:bodyPr>
            <a:normAutofit/>
          </a:bodyPr>
          <a:lstStyle/>
          <a:p>
            <a:pPr algn="ctr"/>
            <a:r>
              <a:rPr lang="fr-FR" altLang="fr-FR" sz="3200" b="1" dirty="0">
                <a:ea typeface="ＭＳ Ｐゴシック" panose="020B0600070205080204" pitchFamily="34" charset="-128"/>
              </a:rPr>
              <a:t>Fin 2002, Un premier état des lieux partagé Paris / Villes voisines  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729A1F0D-092A-9F9F-B6F0-1D6C9785DF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380" y="611982"/>
            <a:ext cx="9609872" cy="6021387"/>
          </a:xfrm>
          <a:noFill/>
          <a:ln/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CC130E3-12D1-0678-75D6-2EB901FEC4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797426"/>
            <a:ext cx="3092450" cy="2060575"/>
          </a:xfrm>
          <a:noFill/>
          <a:ln/>
        </p:spPr>
      </p:pic>
      <p:sp>
        <p:nvSpPr>
          <p:cNvPr id="21513" name="Text Box 9">
            <a:extLst>
              <a:ext uri="{FF2B5EF4-FFF2-40B4-BE49-F238E27FC236}">
                <a16:creationId xmlns:a16="http://schemas.microsoft.com/office/drawing/2014/main" id="{33A57C18-8344-AFF4-A02F-CEAA7A6F2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6553201"/>
            <a:ext cx="19924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b="1">
                <a:solidFill>
                  <a:srgbClr val="FFFF99"/>
                </a:solidFill>
              </a:rPr>
              <a:t>Carte APUR IAURIF 1988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hlinkClick r:id="" action="ppaction://ole?verb=0"/>
            <a:extLst>
              <a:ext uri="{FF2B5EF4-FFF2-40B4-BE49-F238E27FC236}">
                <a16:creationId xmlns:a16="http://schemas.microsoft.com/office/drawing/2014/main" id="{162EF88D-742D-2B0A-5A3B-5048A02C6B9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343377"/>
              </p:ext>
            </p:extLst>
          </p:nvPr>
        </p:nvGraphicFramePr>
        <p:xfrm>
          <a:off x="0" y="0"/>
          <a:ext cx="914483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2194" imgH="3428992" progId="PowerPoint.Show.8">
                  <p:embed/>
                </p:oleObj>
              </mc:Choice>
              <mc:Fallback>
                <p:oleObj name="Presentation" r:id="rId2" imgW="4572194" imgH="3428992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83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1522CA7E-04BD-052C-1B82-EC3365779865}"/>
              </a:ext>
            </a:extLst>
          </p:cNvPr>
          <p:cNvSpPr txBox="1"/>
          <p:nvPr/>
        </p:nvSpPr>
        <p:spPr>
          <a:xfrm>
            <a:off x="8810880" y="1742303"/>
            <a:ext cx="359754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PADD </a:t>
            </a:r>
          </a:p>
          <a:p>
            <a:r>
              <a:rPr lang="fr-FR" sz="2400" b="1" dirty="0"/>
              <a:t>‘’Les orientations du PLU </a:t>
            </a:r>
          </a:p>
          <a:p>
            <a:r>
              <a:rPr lang="fr-FR" sz="2400" b="1" dirty="0"/>
              <a:t>sur la couronne’’</a:t>
            </a:r>
          </a:p>
          <a:p>
            <a:r>
              <a:rPr lang="fr-FR" sz="2800" b="1" dirty="0"/>
              <a:t>adopté en 2007.</a:t>
            </a:r>
          </a:p>
          <a:p>
            <a:endParaRPr lang="fr-FR" sz="2800" b="1" dirty="0"/>
          </a:p>
          <a:p>
            <a:r>
              <a:rPr lang="fr-FR" sz="2800" b="1" dirty="0">
                <a:solidFill>
                  <a:srgbClr val="FF0000"/>
                </a:solidFill>
              </a:rPr>
              <a:t>Presque tout est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 dit dans ce document</a:t>
            </a:r>
          </a:p>
          <a:p>
            <a:endParaRPr lang="fr-FR" sz="2400" b="1" dirty="0"/>
          </a:p>
          <a:p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74670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>
            <a:extLst>
              <a:ext uri="{FF2B5EF4-FFF2-40B4-BE49-F238E27FC236}">
                <a16:creationId xmlns:a16="http://schemas.microsoft.com/office/drawing/2014/main" id="{C9118836-2A65-2335-2C8F-D93D1E3594BB}"/>
              </a:ext>
            </a:extLst>
          </p:cNvPr>
          <p:cNvSpPr txBox="1">
            <a:spLocks/>
          </p:cNvSpPr>
          <p:nvPr/>
        </p:nvSpPr>
        <p:spPr bwMode="auto">
          <a:xfrm>
            <a:off x="1905000" y="685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fr-FR" sz="200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BF5BE72A-1D7C-CE83-11B9-546A2363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65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400" b="1" dirty="0"/>
              <a:t>2001 - 2020 : 70 opérations urbaines  dans Paris : 940 hectares en chantier</a:t>
            </a:r>
          </a:p>
        </p:txBody>
      </p:sp>
      <p:graphicFrame>
        <p:nvGraphicFramePr>
          <p:cNvPr id="3074" name="Object 5">
            <a:extLst>
              <a:ext uri="{FF2B5EF4-FFF2-40B4-BE49-F238E27FC236}">
                <a16:creationId xmlns:a16="http://schemas.microsoft.com/office/drawing/2014/main" id="{D702723E-B94A-23D1-81F8-7777B5E85A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707245"/>
              </p:ext>
            </p:extLst>
          </p:nvPr>
        </p:nvGraphicFramePr>
        <p:xfrm>
          <a:off x="1463826" y="461964"/>
          <a:ext cx="9046861" cy="639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344265" imgH="8019997" progId="AcroExch.Document.7">
                  <p:embed/>
                </p:oleObj>
              </mc:Choice>
              <mc:Fallback>
                <p:oleObj name="Acrobat Document" r:id="rId3" imgW="11344265" imgH="8019997" progId="AcroExch.Document.7">
                  <p:embed/>
                  <p:pic>
                    <p:nvPicPr>
                      <p:cNvPr id="3074" name="Object 5">
                        <a:extLst>
                          <a:ext uri="{FF2B5EF4-FFF2-40B4-BE49-F238E27FC236}">
                            <a16:creationId xmlns:a16="http://schemas.microsoft.com/office/drawing/2014/main" id="{D702723E-B94A-23D1-81F8-7777B5E85A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826" y="461964"/>
                        <a:ext cx="9046861" cy="639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3305B3D-4C7E-C025-DE79-6B0063A68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468" y="1"/>
            <a:ext cx="11966532" cy="836613"/>
          </a:xfrm>
        </p:spPr>
        <p:txBody>
          <a:bodyPr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ea typeface="ＭＳ Ｐゴシック" panose="020B0600070205080204" pitchFamily="34" charset="-128"/>
              </a:rPr>
              <a:t>Des projets pensés dans une dimension interterritoriale</a:t>
            </a:r>
            <a:br>
              <a:rPr lang="fr-FR" altLang="fr-FR" sz="2800" b="1" dirty="0">
                <a:ea typeface="ＭＳ Ｐゴシック" panose="020B0600070205080204" pitchFamily="34" charset="-128"/>
              </a:rPr>
            </a:br>
            <a:r>
              <a:rPr lang="fr-FR" altLang="fr-FR" sz="2000" b="1" dirty="0">
                <a:ea typeface="ＭＳ Ｐゴシック" panose="020B0600070205080204" pitchFamily="34" charset="-128"/>
              </a:rPr>
              <a:t>cartes de dépliants VDP  aux MIPIM  2011  -  2012</a:t>
            </a:r>
          </a:p>
        </p:txBody>
      </p:sp>
      <p:pic>
        <p:nvPicPr>
          <p:cNvPr id="24583" name="Picture 7">
            <a:extLst>
              <a:ext uri="{FF2B5EF4-FFF2-40B4-BE49-F238E27FC236}">
                <a16:creationId xmlns:a16="http://schemas.microsoft.com/office/drawing/2014/main" id="{B3611F5F-CEA2-BB70-0EEE-ADA9BA5EC0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9" b="4901"/>
          <a:stretch>
            <a:fillRect/>
          </a:stretch>
        </p:blipFill>
        <p:spPr>
          <a:xfrm>
            <a:off x="1436623" y="881857"/>
            <a:ext cx="8642350" cy="571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5" name="Text Box 9">
            <a:extLst>
              <a:ext uri="{FF2B5EF4-FFF2-40B4-BE49-F238E27FC236}">
                <a16:creationId xmlns:a16="http://schemas.microsoft.com/office/drawing/2014/main" id="{48D22203-A899-C3F0-7D23-C996CAC0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25" y="3736976"/>
            <a:ext cx="596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altLang="fr-FR"/>
          </a:p>
        </p:txBody>
      </p:sp>
      <p:sp>
        <p:nvSpPr>
          <p:cNvPr id="24586" name="Text Box 10">
            <a:extLst>
              <a:ext uri="{FF2B5EF4-FFF2-40B4-BE49-F238E27FC236}">
                <a16:creationId xmlns:a16="http://schemas.microsoft.com/office/drawing/2014/main" id="{5EB9F132-EC4D-D55E-1CDF-4560E8E13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3860801"/>
            <a:ext cx="9380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b="1">
                <a:solidFill>
                  <a:schemeClr val="bg1"/>
                </a:solidFill>
              </a:rPr>
              <a:t>Les  halles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698D9DC-ACAF-0DAF-5899-585A0FE49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960" y="-21352"/>
            <a:ext cx="8295701" cy="690070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7886A99-E07D-C936-2EC6-BAD25FF2337A}"/>
              </a:ext>
            </a:extLst>
          </p:cNvPr>
          <p:cNvSpPr txBox="1"/>
          <p:nvPr/>
        </p:nvSpPr>
        <p:spPr>
          <a:xfrm>
            <a:off x="9044848" y="1377108"/>
            <a:ext cx="3029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Ou a t on le plus construit ?</a:t>
            </a:r>
          </a:p>
          <a:p>
            <a:endParaRPr lang="fr-FR" sz="3200" b="1" dirty="0"/>
          </a:p>
          <a:p>
            <a:r>
              <a:rPr lang="fr-FR" sz="3200" b="1" dirty="0"/>
              <a:t>2012-2019</a:t>
            </a:r>
          </a:p>
          <a:p>
            <a:endParaRPr lang="fr-FR" sz="3200" b="1" dirty="0"/>
          </a:p>
          <a:p>
            <a:r>
              <a:rPr lang="fr-FR" sz="2000" b="1" dirty="0"/>
              <a:t>Source APUR ‘ évolutions du paysage de Paris’ 2021</a:t>
            </a:r>
          </a:p>
        </p:txBody>
      </p:sp>
    </p:spTree>
    <p:extLst>
      <p:ext uri="{BB962C8B-B14F-4D97-AF65-F5344CB8AC3E}">
        <p14:creationId xmlns:p14="http://schemas.microsoft.com/office/powerpoint/2010/main" val="4021351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CEEAA39-ED9D-2DAC-AAA9-E1BABC33A7B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828333"/>
              </p:ext>
            </p:extLst>
          </p:nvPr>
        </p:nvGraphicFramePr>
        <p:xfrm>
          <a:off x="1631371" y="1043028"/>
          <a:ext cx="8281555" cy="568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216105" imgH="4952607" progId="Acrobat.Document.DC">
                  <p:embed/>
                </p:oleObj>
              </mc:Choice>
              <mc:Fallback>
                <p:oleObj name="Acrobat Document" r:id="rId2" imgW="7216105" imgH="4952607" progId="Acrobat.Document.DC">
                  <p:embed/>
                  <p:pic>
                    <p:nvPicPr>
                      <p:cNvPr id="4" name="Espace réservé du contenu 3">
                        <a:extLst>
                          <a:ext uri="{FF2B5EF4-FFF2-40B4-BE49-F238E27FC236}">
                            <a16:creationId xmlns:a16="http://schemas.microsoft.com/office/drawing/2014/main" id="{2CEEAA39-ED9D-2DAC-AAA9-E1BABC33A7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1371" y="1043028"/>
                        <a:ext cx="8281555" cy="5683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33F8323-D107-1533-1A16-13E2C867FD28}"/>
              </a:ext>
            </a:extLst>
          </p:cNvPr>
          <p:cNvSpPr txBox="1"/>
          <p:nvPr/>
        </p:nvSpPr>
        <p:spPr>
          <a:xfrm>
            <a:off x="374072" y="131510"/>
            <a:ext cx="11720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 Parfois  la focale s’amincit ; le tramway a continué son ‘’sillon ‘’,  on aurait pu rajouter la reconquête des berges de la  Seine </a:t>
            </a:r>
            <a:r>
              <a:rPr lang="fr-FR" sz="2400" b="1" dirty="0"/>
              <a:t>(carte ateliers du périph)  </a:t>
            </a:r>
          </a:p>
        </p:txBody>
      </p:sp>
    </p:spTree>
    <p:extLst>
      <p:ext uri="{BB962C8B-B14F-4D97-AF65-F5344CB8AC3E}">
        <p14:creationId xmlns:p14="http://schemas.microsoft.com/office/powerpoint/2010/main" val="153204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D6A11679-77B3-202B-ACFB-A3FBE4C757A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262096"/>
              </p:ext>
            </p:extLst>
          </p:nvPr>
        </p:nvGraphicFramePr>
        <p:xfrm>
          <a:off x="349625" y="0"/>
          <a:ext cx="11604812" cy="750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8165938" imgH="12831813" progId="Acrobat.Document.DC">
                  <p:embed/>
                </p:oleObj>
              </mc:Choice>
              <mc:Fallback>
                <p:oleObj name="Acrobat Document" r:id="rId2" imgW="18165938" imgH="1283181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625" y="0"/>
                        <a:ext cx="11604812" cy="7501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38D39870-548C-6D56-11A2-7A88E9DC211A}"/>
              </a:ext>
            </a:extLst>
          </p:cNvPr>
          <p:cNvSpPr txBox="1"/>
          <p:nvPr/>
        </p:nvSpPr>
        <p:spPr>
          <a:xfrm>
            <a:off x="1816443" y="177735"/>
            <a:ext cx="48760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Avec la métropole le projet de SCOT </a:t>
            </a:r>
          </a:p>
          <a:p>
            <a:r>
              <a:rPr lang="fr-FR" sz="2000" b="1" dirty="0"/>
              <a:t>élargit la focale et objective les enjeux, </a:t>
            </a:r>
          </a:p>
          <a:p>
            <a:r>
              <a:rPr lang="fr-FR" sz="2000" b="1" dirty="0"/>
              <a:t>ici le développement  économique solidaire </a:t>
            </a:r>
          </a:p>
          <a:p>
            <a:r>
              <a:rPr lang="fr-FR" sz="2000" b="1" dirty="0"/>
              <a:t>des territoires;   </a:t>
            </a:r>
          </a:p>
        </p:txBody>
      </p:sp>
    </p:spTree>
    <p:extLst>
      <p:ext uri="{BB962C8B-B14F-4D97-AF65-F5344CB8AC3E}">
        <p14:creationId xmlns:p14="http://schemas.microsoft.com/office/powerpoint/2010/main" val="20224916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Grand écran</PresentationFormat>
  <Paragraphs>80</Paragraphs>
  <Slides>18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华文细黑</vt:lpstr>
      <vt:lpstr>Arial</vt:lpstr>
      <vt:lpstr>Calibri</vt:lpstr>
      <vt:lpstr>Calibri Light</vt:lpstr>
      <vt:lpstr>Thème Office</vt:lpstr>
      <vt:lpstr>Presentation</vt:lpstr>
      <vt:lpstr>Acrobat Document</vt:lpstr>
      <vt:lpstr>Enjeux du PLU bioclimatique pour la couronne et les portes de Paris.  Opportunités et hypothèses  </vt:lpstr>
      <vt:lpstr> Un sujet très documenté, débattu  depuis plus d’ ¼ de siècle,  et requestionné par l’urgence climatique   L’urbanisme bioclimatique peut-il inspirer l’avenir  métropolitain ? L’enquête publique a  venir sur le PLU de Paris,  la prochaine sur le SCOT, la  révision lancée du SDRIF et du SRCE   recadrent les enjeux.  Saisir  l’occasion  !!   (ref, au SDAURIF de 1974)    </vt:lpstr>
      <vt:lpstr>Fin 2002, Un premier état des lieux partagé Paris / Villes voisines  </vt:lpstr>
      <vt:lpstr>Présentation PowerPoint</vt:lpstr>
      <vt:lpstr>Présentation PowerPoint</vt:lpstr>
      <vt:lpstr>Des projets pensés dans une dimension interterritoriale cartes de dépliants VDP  aux MIPIM  2011  -  2012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Depuis 20 ans il est Il très difficile  de penser un projet commun de part et d’autre du Bd périphérique,  à quand une première ZAC intercommunale ? (Paris- Charenton par ex)</vt:lpstr>
      <vt:lpstr>Présentation PowerPoint</vt:lpstr>
      <vt:lpstr>Présentation PowerPoint</vt:lpstr>
      <vt:lpstr>Présentation PowerPoint</vt:lpstr>
      <vt:lpstr>L’avenir  du Bd Périphérique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enjeux du PLU bioclimatique sur la couronne de Paris </dc:title>
  <dc:creator>Bernard Landau</dc:creator>
  <cp:lastModifiedBy>Bernard Landau</cp:lastModifiedBy>
  <cp:revision>18</cp:revision>
  <dcterms:created xsi:type="dcterms:W3CDTF">2022-09-13T07:19:18Z</dcterms:created>
  <dcterms:modified xsi:type="dcterms:W3CDTF">2022-09-17T07:34:09Z</dcterms:modified>
</cp:coreProperties>
</file>